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6"/>
  </p:notesMasterIdLst>
  <p:sldIdLst>
    <p:sldId id="256" r:id="rId2"/>
    <p:sldId id="286" r:id="rId3"/>
    <p:sldId id="305" r:id="rId4"/>
    <p:sldId id="287" r:id="rId5"/>
    <p:sldId id="303" r:id="rId6"/>
    <p:sldId id="307" r:id="rId7"/>
    <p:sldId id="335" r:id="rId8"/>
    <p:sldId id="339" r:id="rId9"/>
    <p:sldId id="343" r:id="rId10"/>
    <p:sldId id="333" r:id="rId11"/>
    <p:sldId id="338" r:id="rId12"/>
    <p:sldId id="340" r:id="rId13"/>
    <p:sldId id="347" r:id="rId14"/>
    <p:sldId id="337" r:id="rId15"/>
    <p:sldId id="346" r:id="rId16"/>
    <p:sldId id="344" r:id="rId17"/>
    <p:sldId id="348" r:id="rId18"/>
    <p:sldId id="349" r:id="rId19"/>
    <p:sldId id="341" r:id="rId20"/>
    <p:sldId id="345" r:id="rId21"/>
    <p:sldId id="288" r:id="rId22"/>
    <p:sldId id="301" r:id="rId23"/>
    <p:sldId id="260" r:id="rId24"/>
    <p:sldId id="350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18" autoAdjust="0"/>
    <p:restoredTop sz="75224" autoAdjust="0"/>
  </p:normalViewPr>
  <p:slideViewPr>
    <p:cSldViewPr snapToGrid="0">
      <p:cViewPr>
        <p:scale>
          <a:sx n="50" d="100"/>
          <a:sy n="50" d="100"/>
        </p:scale>
        <p:origin x="1128" y="180"/>
      </p:cViewPr>
      <p:guideLst/>
    </p:cSldViewPr>
  </p:slideViewPr>
  <p:outlineViewPr>
    <p:cViewPr>
      <p:scale>
        <a:sx n="33" d="100"/>
        <a:sy n="33" d="100"/>
      </p:scale>
      <p:origin x="0" y="-100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-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2C658-F2EB-4FA6-8A47-508CF87014A5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7C64B-A128-4A5A-BC21-3D94CAA0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03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6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Ключевой «рабочий инструмент» менеджера</a:t>
            </a:r>
          </a:p>
          <a:p>
            <a:r>
              <a:rPr lang="ru-RU" dirty="0" smtClean="0"/>
              <a:t>Инструменты</a:t>
            </a:r>
          </a:p>
          <a:p>
            <a:pPr lvl="1"/>
            <a:r>
              <a:rPr lang="ru-RU" dirty="0" smtClean="0"/>
              <a:t>СДР, </a:t>
            </a:r>
            <a:r>
              <a:rPr lang="ru-RU" dirty="0" err="1" smtClean="0"/>
              <a:t>Гантт</a:t>
            </a:r>
            <a:r>
              <a:rPr lang="ru-RU" dirty="0" smtClean="0"/>
              <a:t>, сетевые графики</a:t>
            </a:r>
          </a:p>
          <a:p>
            <a:pPr lvl="1"/>
            <a:r>
              <a:rPr lang="ru-RU" dirty="0" err="1" smtClean="0"/>
              <a:t>Бэклог</a:t>
            </a:r>
            <a:r>
              <a:rPr lang="ru-RU" dirty="0" smtClean="0"/>
              <a:t>, план по итерациям, диаграмма сгорания и  доска проектов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336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30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 – </a:t>
            </a:r>
          </a:p>
          <a:p>
            <a:r>
              <a:rPr lang="ru-RU" dirty="0" smtClean="0"/>
              <a:t>разработка</a:t>
            </a:r>
            <a:r>
              <a:rPr lang="ru-RU" baseline="0" dirty="0" smtClean="0"/>
              <a:t>– 5 дней, документирование – 7 дней. Упреждение на док - 2 дня = 10 дней</a:t>
            </a:r>
          </a:p>
          <a:p>
            <a:r>
              <a:rPr lang="ru-RU" baseline="0" dirty="0" smtClean="0"/>
              <a:t>Сдача работы 1 день + 5 дней на замечания от заказчика = 6 дней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5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013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  PERT. </a:t>
            </a:r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  был  создан  в  конце  50-х  годов  в  военно-морских  силах  США  для  ускорения  разработки  лодочной  баллистической  ракеты  «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Полярис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  При  разработке  этой  системы  оружия  требовалось  координировать  работу  нескольких  тысяч  частных  подрядчиков  и  правительственных  организаций.  Координация  работ  оказалась  настолько  успешной,  что  весь  проект  был  завершен  на  два  года  раньше  планового  срока.  Это  привело  к  дальнейшему  применению  PERT  в  других  программах  разработки  оружия  в  ВМС,  ВВС  и  сухопутных  восках  США.  В  настоящее  время  он  широко  применяется  в  промышленности,  а  так  же  в  обсуживающих  организациях  [1,  c.  291].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Обычно  при  осуществлении  научных  исследований  и  разработок  заранее  неизвестно  время,  необходимое  для  выполнения  различных  работ.  Поэтому  при  использовании  PERT  учитывается  неопределенность  в  задании  продолжительности  работ.  Метод  позволяет  определить  вероятность  завершения  различных  этапов  проекта  в  заданный  срок,  а  также  вычислить  ожидаемую  продолжительность  проекта.  Важным  и  исключительно  полезным  результатом  применения  PERT  является  определение  узких  мест  проекта.  Иначе  говоря,  выявляются  те  работы,  которые  с  большей  вероятностью  способны  вызвать  задержку  сроков  завершения  проекта.  Таким  образом,  еще  до  начала  работ  руководитель  проекта  знает,  где  могут  ожидать  задержки.  Они  имеет  возможность  заранее  принять  необходимые  меры  с  целью  устранить  возможные  задержки  и  обеспечить  осуществление  проекта  в  срок.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  отметить  ряд  особенностей  метода  PERT.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PERT  следует  применять  только  для  крупных  проектов  с  большим  количеством  работ  (более  300).  Помимо  достаточного  числа  работ  критического  пути  это  обеспечит  независимость  случайных  величин  их  продолжительностей.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Для  применения  PERT  необходимо  подобрать  экспертов  и  организовать  их  работу  для  получения  оценок  оптимистичной,  пессимистичной  и  наиболее  вероятной  продолжительностей  для  каждой  работы  проекта.  От  качества  этой  работы  будет  зависеть  качество  применения  PERT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PERT  занижает  оценку  продолжительности  проекта.  Чем  больше  параллельно  идущих  работ,  тем  серьезней  ошибка.  Для  ее 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утсранения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следует  воспользоваться  методом  Монте-Карло.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Критическим  путем  проекта  при  его  реализации  может  оказаться  путь,  отличный  от  того,  который  был  получен  с  помощью  метода  PERT.  Степень  критичности  той  или  иной  работы  проекта  также  зависит  от  конкретной  реализации.  Можно  говорить  лишь  о  вероятности,  что  работа  будет  критичной.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  не  учитывает  существующие  ограничения  на  ресурсы  и  действия  проектного  менеджера,  который  стремится  выполнять  проект  в  назначенные  сроки.  Для  успешности PERT  необходимо  сделать  одно  допущение:  все  случайные  величины  продолжительностей  работ  критического  пути  —  независимы.  В  противном  случае  это  повлияет  на  дисперсию  продолжительности  проекта  [2,  c.  297].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Основное  отличие  PERT  от  CPM  заключается  в  том,  что  продолжительности  работ  считаются  случайными  величинами.  Другими  словами,  PERT  позволяет  учесть  неопределенность  реальных  продолжительностей  выполнения  работ  проекта  для  оценки  и  анализа  сроков  его  выполнения.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  PERT  реализует  вероятностный  подход  к  определению  продолжительности  работ  с  использованием  среднего  значения  β-распределения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  широко  используется  в  научно-исследовательских  и  опытно-конструкторских  проектах,  так  как  позволяет  учитывать  неопределенность  сроков  выполнения  работ.</a:t>
            </a:r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353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953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792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Сбор исходных материалов по системе Ы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 документы на Ы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Тех. проекта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исходного кода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Установка и анализ исполняемого кода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Стенд – удалённый доступ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Стенд - развертывание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Провести интервью с разработчиками Ы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Провести интервью с администраторами Ы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 информацию от пользователей Ы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возможных улучшений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Провести анализ текущих возможностей Ы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Наличие ошибок выполнения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Производительность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Возможности автоматизации доступа</a:t>
            </a:r>
          </a:p>
          <a:p>
            <a:pPr lvl="3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 пользовательский интерфейс</a:t>
            </a:r>
          </a:p>
          <a:p>
            <a:pPr lvl="3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API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Инциденты с системой Ы</a:t>
            </a:r>
          </a:p>
          <a:p>
            <a:pPr lvl="3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Длительные отказы</a:t>
            </a:r>
          </a:p>
          <a:p>
            <a:pPr lvl="3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 с несанкционированным доступом к данным пользователей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потребностей пользователей</a:t>
            </a:r>
          </a:p>
          <a:p>
            <a:pPr lvl="1"/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продуктов конкурентов</a:t>
            </a:r>
          </a:p>
          <a:p>
            <a:pPr lvl="2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Выявить конкурирующие продукты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Проектирование улучшений системы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Разработка улучшений системы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Подготовка отчетных материалов и закрытие проекта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7C64B-A128-4A5A-BC21-3D94CAA0C8C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768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463" y="228441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1463" y="4857843"/>
            <a:ext cx="9144000" cy="128854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67B7-E3C8-4E08-811C-A1406A780B04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7267" y="408403"/>
            <a:ext cx="5496196" cy="29264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45257" y="0"/>
            <a:ext cx="39243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8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399F-CFAB-4B67-B09E-75D16DA3BF54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47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6DB5-B836-45A6-925D-C68805014637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38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3245224" cy="1290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529" y="766482"/>
            <a:ext cx="10345271" cy="92420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5443" y="86315"/>
            <a:ext cx="2574338" cy="3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15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8538-66F8-42ED-8479-F78CD2094761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4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8F97-005D-49A6-BBD2-8A4EFAA0D132}" type="datetime1">
              <a:rPr lang="ru-RU" smtClean="0"/>
              <a:t>29.03.2015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07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EF5B-0B79-42BA-A9AD-E535C0379C94}" type="datetime1">
              <a:rPr lang="ru-RU" smtClean="0"/>
              <a:t>29.03.2015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0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4EC2-2D0A-4A9F-A31E-AD08F0D8984C}" type="datetime1">
              <a:rPr lang="ru-RU" smtClean="0"/>
              <a:t>29.03.2015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04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4502E-2E8D-4AB9-ADB7-A8F6A36B5964}" type="datetime1">
              <a:rPr lang="ru-RU" smtClean="0"/>
              <a:t>29.03.2015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25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03EC-F6D0-4F69-9922-51B7D15D2A23}" type="datetime1">
              <a:rPr lang="ru-RU" smtClean="0"/>
              <a:t>29.03.2015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9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16E9-D0D9-483C-AA1F-37045947F4C3}" type="datetime1">
              <a:rPr lang="ru-RU" smtClean="0"/>
              <a:t>29.03.2015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12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BE39-C69A-4222-99FE-832434153C92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44743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Управление проектами исследования и разработки // #</a:t>
            </a:r>
            <a:r>
              <a:rPr lang="ru-RU" dirty="0" err="1" smtClean="0"/>
              <a:t>RnDm</a:t>
            </a:r>
            <a:r>
              <a:rPr lang="ru-RU" dirty="0" smtClean="0"/>
              <a:t> Качалин Алексей // @</a:t>
            </a:r>
            <a:r>
              <a:rPr lang="ru-RU" dirty="0" err="1" smtClean="0"/>
              <a:t>kchln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2643-A8C4-4D27-A6B7-37831186B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4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johngoodpasture.com/2013/02/on-barbells-and-risk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eam.ru/publications/project/section_35/article_3448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bac.info/15022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ssionatepm.com/blog/announcement-ppm-launching-pmp-concept-learning-seri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forms/S2Ha34qyg6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goo.gl/forms/3TY6xoQcLN" TargetMode="External"/><Relationship Id="rId3" Type="http://schemas.openxmlformats.org/officeDocument/2006/relationships/hyperlink" Target="http://www.passionatepm.com/blog/announcement-ppm-launching-pmp-concept-learning-series" TargetMode="External"/><Relationship Id="rId7" Type="http://schemas.openxmlformats.org/officeDocument/2006/relationships/hyperlink" Target="http://www.prjman.ru/theory/19/" TargetMode="External"/><Relationship Id="rId12" Type="http://schemas.openxmlformats.org/officeDocument/2006/relationships/image" Target="../media/image23.png"/><Relationship Id="rId2" Type="http://schemas.openxmlformats.org/officeDocument/2006/relationships/hyperlink" Target="http://www.brighthubpm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textbc.ca/projectmanagement/chapter/chapter-10-project-schedule-planning-project-management/" TargetMode="External"/><Relationship Id="rId11" Type="http://schemas.openxmlformats.org/officeDocument/2006/relationships/image" Target="../media/image15.jpeg"/><Relationship Id="rId5" Type="http://schemas.openxmlformats.org/officeDocument/2006/relationships/hyperlink" Target="http://pmstudycircle.com/" TargetMode="External"/><Relationship Id="rId10" Type="http://schemas.openxmlformats.org/officeDocument/2006/relationships/image" Target="../media/image20.png"/><Relationship Id="rId4" Type="http://schemas.openxmlformats.org/officeDocument/2006/relationships/hyperlink" Target="http://www.projectinsight.net/project-management-basics" TargetMode="External"/><Relationship Id="rId9" Type="http://schemas.openxmlformats.org/officeDocument/2006/relationships/hyperlink" Target="http://goo.gl/forms/Gk0ZtQwMU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Project_managemen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1463" y="1861391"/>
            <a:ext cx="9144000" cy="2387600"/>
          </a:xfrm>
        </p:spPr>
        <p:txBody>
          <a:bodyPr/>
          <a:lstStyle/>
          <a:p>
            <a:pPr algn="r"/>
            <a:r>
              <a:rPr lang="ru-RU" dirty="0" smtClean="0"/>
              <a:t>Управление проектами исследования и разработки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dirty="0" smtClean="0"/>
              <a:t>Лекция </a:t>
            </a:r>
            <a:r>
              <a:rPr lang="en-US" sz="3200" dirty="0" smtClean="0"/>
              <a:t>#</a:t>
            </a:r>
            <a:r>
              <a:rPr lang="en-US" sz="3200" dirty="0"/>
              <a:t>4</a:t>
            </a:r>
            <a:r>
              <a:rPr lang="ru-RU" sz="3200" dirty="0" smtClean="0"/>
              <a:t>. Планирование: </a:t>
            </a:r>
            <a:r>
              <a:rPr lang="ru-RU" sz="3200" dirty="0"/>
              <a:t>р</a:t>
            </a:r>
            <a:r>
              <a:rPr lang="ru-RU" sz="3200" dirty="0" smtClean="0"/>
              <a:t>асписание проекта</a:t>
            </a:r>
            <a:endParaRPr lang="ru-RU" sz="3200" dirty="0"/>
          </a:p>
        </p:txBody>
      </p:sp>
      <p:pic>
        <p:nvPicPr>
          <p:cNvPr id="6146" name="Picture 2" descr="https://lh5.googleusercontent.com/YNr0bTErgR2nRHJ_CEyblWI1oetCXVwFkH-dzonphpnJR79s6qVn2mjfvQnwrQiqpBXrlNFMW3tQZY1oF0ZCsMD-4NvQTWTyg_StPuwCeSho_T3ypqAHRIcstonBWgzEzNhaHZ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463" y="71839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Концепция: доступность ресурсов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Ресурсы организации (выделяемые в проект)</a:t>
            </a:r>
          </a:p>
          <a:p>
            <a:pPr lvl="1"/>
            <a:r>
              <a:rPr lang="ru-RU" dirty="0" smtClean="0"/>
              <a:t>Финансы</a:t>
            </a:r>
          </a:p>
          <a:p>
            <a:pPr lvl="1"/>
            <a:r>
              <a:rPr lang="ru-RU" dirty="0" smtClean="0"/>
              <a:t>Люди</a:t>
            </a:r>
          </a:p>
          <a:p>
            <a:pPr lvl="2"/>
            <a:r>
              <a:rPr lang="ru-RU" dirty="0" smtClean="0"/>
              <a:t>Компетенции</a:t>
            </a:r>
          </a:p>
          <a:p>
            <a:pPr lvl="1"/>
            <a:r>
              <a:rPr lang="ru-RU" dirty="0" smtClean="0"/>
              <a:t>Знания</a:t>
            </a:r>
          </a:p>
          <a:p>
            <a:pPr lvl="2"/>
            <a:r>
              <a:rPr lang="ru-RU" dirty="0" smtClean="0"/>
              <a:t>Методики</a:t>
            </a:r>
          </a:p>
          <a:p>
            <a:pPr lvl="2"/>
            <a:r>
              <a:rPr lang="en-US" dirty="0" smtClean="0"/>
              <a:t>Know-how </a:t>
            </a:r>
            <a:endParaRPr lang="ru-RU" dirty="0" smtClean="0"/>
          </a:p>
          <a:p>
            <a:pPr lvl="1"/>
            <a:r>
              <a:rPr lang="ru-RU" dirty="0" smtClean="0"/>
              <a:t>Оборудование</a:t>
            </a:r>
          </a:p>
          <a:p>
            <a:pPr lvl="1"/>
            <a:r>
              <a:rPr lang="ru-RU" dirty="0" smtClean="0"/>
              <a:t>Материалы</a:t>
            </a:r>
          </a:p>
          <a:p>
            <a:pPr lvl="1"/>
            <a:r>
              <a:rPr lang="ru-RU" dirty="0" smtClean="0"/>
              <a:t>Технологии</a:t>
            </a:r>
          </a:p>
          <a:p>
            <a:r>
              <a:rPr lang="ru-RU" dirty="0" smtClean="0"/>
              <a:t>Доступность ресурсов</a:t>
            </a:r>
          </a:p>
          <a:p>
            <a:pPr lvl="1"/>
            <a:r>
              <a:rPr lang="ru-RU" dirty="0" smtClean="0"/>
              <a:t>Наличие</a:t>
            </a:r>
          </a:p>
          <a:p>
            <a:pPr lvl="1"/>
            <a:r>
              <a:rPr lang="ru-RU" dirty="0" smtClean="0"/>
              <a:t>Возможность изыскать</a:t>
            </a:r>
            <a:endParaRPr lang="en-US" dirty="0" smtClean="0"/>
          </a:p>
          <a:p>
            <a:pPr lvl="1"/>
            <a:r>
              <a:rPr lang="ru-RU" dirty="0" smtClean="0"/>
              <a:t>Вероятность отвлечения ресурса (риск)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25970" y="4220727"/>
            <a:ext cx="3512459" cy="16004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spc="600" dirty="0" smtClean="0"/>
              <a:t>РЕСУРСЫ</a:t>
            </a:r>
            <a:r>
              <a:rPr lang="ru-RU" sz="4400" dirty="0" smtClean="0"/>
              <a:t> ОГРАНИЧЕНЫ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1789" y="2837250"/>
            <a:ext cx="4030825" cy="371853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0</a:t>
            </a:r>
            <a:r>
              <a:rPr lang="en-US" b="1" dirty="0" smtClean="0"/>
              <a:t>%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53128" y="2837250"/>
            <a:ext cx="45719" cy="3718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348809" y="2840725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Программист1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858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планирования и техники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Цели процедур</a:t>
            </a:r>
          </a:p>
          <a:p>
            <a:pPr lvl="1"/>
            <a:r>
              <a:rPr lang="ru-RU" dirty="0" smtClean="0"/>
              <a:t>Сбор и структуризация информации</a:t>
            </a:r>
          </a:p>
          <a:p>
            <a:pPr lvl="1"/>
            <a:r>
              <a:rPr lang="ru-RU" dirty="0" smtClean="0"/>
              <a:t>Обработка и принятие решения (оценки, плана)</a:t>
            </a:r>
          </a:p>
          <a:p>
            <a:r>
              <a:rPr lang="ru-RU" dirty="0" smtClean="0"/>
              <a:t>Техники (методы достижения целей)</a:t>
            </a:r>
          </a:p>
          <a:p>
            <a:pPr lvl="1"/>
            <a:r>
              <a:rPr lang="ru-RU" dirty="0" smtClean="0"/>
              <a:t>Экспертная оценка</a:t>
            </a:r>
          </a:p>
          <a:p>
            <a:pPr lvl="1"/>
            <a:r>
              <a:rPr lang="ru-RU" dirty="0" smtClean="0"/>
              <a:t>Групповые обсуждения</a:t>
            </a:r>
          </a:p>
          <a:p>
            <a:pPr lvl="1"/>
            <a:r>
              <a:rPr lang="ru-RU" dirty="0" smtClean="0"/>
              <a:t>Статистика, публикуемая информация</a:t>
            </a:r>
          </a:p>
          <a:p>
            <a:pPr lvl="1"/>
            <a:r>
              <a:rPr lang="ru-RU" dirty="0" smtClean="0"/>
              <a:t>Параметрическая оценка</a:t>
            </a:r>
          </a:p>
          <a:p>
            <a:pPr lvl="1"/>
            <a:r>
              <a:rPr lang="ru-RU" dirty="0" smtClean="0"/>
              <a:t>Аналогия (пропорциональная оценка)</a:t>
            </a:r>
          </a:p>
          <a:p>
            <a:pPr lvl="1"/>
            <a:r>
              <a:rPr lang="ru-RU" dirty="0" smtClean="0"/>
              <a:t>Оценка снизу вверх (</a:t>
            </a:r>
            <a:r>
              <a:rPr lang="en-US" dirty="0" smtClean="0"/>
              <a:t>bottom up estimate)</a:t>
            </a:r>
          </a:p>
          <a:p>
            <a:pPr lvl="1"/>
            <a:endParaRPr lang="en-US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11</a:t>
            </a:fld>
            <a:endParaRPr lang="ru-RU"/>
          </a:p>
        </p:txBody>
      </p:sp>
      <p:pic>
        <p:nvPicPr>
          <p:cNvPr id="34" name="Picture 4" descr="http://thumbs.dreamstime.com/t/%D0%BA-%D1%8E%D1%87-4311402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306" y="3698067"/>
            <a:ext cx="1284294" cy="171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ource Level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195" y="4664956"/>
            <a:ext cx="3489135" cy="18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Работа с расписанием - </a:t>
            </a:r>
            <a:r>
              <a:rPr lang="ru-RU" sz="3600" dirty="0"/>
              <a:t>«сведение» </a:t>
            </a:r>
            <a:r>
              <a:rPr lang="ru-RU" sz="3600" dirty="0" smtClean="0"/>
              <a:t>расписания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686586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Дополнительная информация</a:t>
            </a:r>
          </a:p>
          <a:p>
            <a:pPr lvl="1"/>
            <a:r>
              <a:rPr lang="ru-RU" dirty="0" smtClean="0"/>
              <a:t>Внесение упреждений и задержек</a:t>
            </a:r>
          </a:p>
          <a:p>
            <a:pPr lvl="1"/>
            <a:r>
              <a:rPr lang="ru-RU" dirty="0" smtClean="0"/>
              <a:t>Анализ ограничений </a:t>
            </a:r>
          </a:p>
          <a:p>
            <a:pPr marL="457200" lvl="1" indent="0">
              <a:buNone/>
            </a:pPr>
            <a:endParaRPr lang="ru-RU" dirty="0" smtClean="0"/>
          </a:p>
          <a:p>
            <a:r>
              <a:rPr lang="ru-RU" dirty="0" smtClean="0"/>
              <a:t>Устранение противоречий</a:t>
            </a:r>
          </a:p>
          <a:p>
            <a:pPr lvl="1"/>
            <a:r>
              <a:rPr lang="ru-RU" dirty="0" smtClean="0"/>
              <a:t>Выравнивание ресурсов</a:t>
            </a:r>
          </a:p>
          <a:p>
            <a:pPr lvl="2"/>
            <a:r>
              <a:rPr lang="ru-RU" dirty="0" smtClean="0"/>
              <a:t>Фикс. Времени </a:t>
            </a:r>
            <a:r>
              <a:rPr lang="ru-RU" dirty="0" smtClean="0"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сдвиг задач, кроме </a:t>
            </a:r>
            <a:r>
              <a:rPr lang="ru-RU" dirty="0" err="1" smtClean="0">
                <a:sym typeface="Wingdings" panose="05000000000000000000" pitchFamily="2" charset="2"/>
              </a:rPr>
              <a:t>крит.пути</a:t>
            </a:r>
            <a:r>
              <a:rPr lang="ru-RU" dirty="0" smtClean="0">
                <a:sym typeface="Wingdings" panose="05000000000000000000" pitchFamily="2" charset="2"/>
              </a:rPr>
              <a:t> </a:t>
            </a:r>
            <a:endParaRPr lang="ru-RU" dirty="0" smtClean="0"/>
          </a:p>
          <a:p>
            <a:pPr lvl="2"/>
            <a:r>
              <a:rPr lang="ru-RU" dirty="0" smtClean="0"/>
              <a:t>Фикс. Ресурс </a:t>
            </a:r>
            <a:r>
              <a:rPr lang="ru-RU" dirty="0" smtClean="0"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сдвиг сроков проекта</a:t>
            </a:r>
            <a:endParaRPr lang="ru-RU" dirty="0" smtClean="0"/>
          </a:p>
          <a:p>
            <a:r>
              <a:rPr lang="ru-RU" dirty="0" smtClean="0"/>
              <a:t>Оптимизация</a:t>
            </a:r>
          </a:p>
          <a:p>
            <a:pPr lvl="1"/>
            <a:r>
              <a:rPr lang="ru-RU" dirty="0" smtClean="0"/>
              <a:t>Сжатие расписания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12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446791">
            <a:off x="9793869" y="3245095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2446791">
            <a:off x="6854146" y="1961099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2446791">
            <a:off x="11564265" y="5148504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47563" y="2627634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277262" y="2966914"/>
            <a:ext cx="1113449" cy="1507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906269" y="4577900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521842" y="4129162"/>
            <a:ext cx="1216540" cy="2162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485652" y="2272220"/>
            <a:ext cx="2054563" cy="11785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496718" y="3791945"/>
            <a:ext cx="2054563" cy="11785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20"/>
          <p:cNvCxnSpPr/>
          <p:nvPr/>
        </p:nvCxnSpPr>
        <p:spPr>
          <a:xfrm>
            <a:off x="7020086" y="2033003"/>
            <a:ext cx="485800" cy="21815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0"/>
          <p:cNvCxnSpPr>
            <a:stCxn id="13" idx="3"/>
            <a:endCxn id="14" idx="1"/>
          </p:cNvCxnSpPr>
          <p:nvPr/>
        </p:nvCxnSpPr>
        <p:spPr>
          <a:xfrm>
            <a:off x="8018903" y="2714691"/>
            <a:ext cx="258359" cy="32761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Прямая со стрелкой 20"/>
          <p:cNvCxnSpPr>
            <a:stCxn id="17" idx="3"/>
            <a:endCxn id="9" idx="1"/>
          </p:cNvCxnSpPr>
          <p:nvPr/>
        </p:nvCxnSpPr>
        <p:spPr>
          <a:xfrm>
            <a:off x="9540215" y="2331146"/>
            <a:ext cx="270091" cy="94163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Прямая со стрелкой 20"/>
          <p:cNvCxnSpPr>
            <a:stCxn id="9" idx="3"/>
            <a:endCxn id="18" idx="1"/>
          </p:cNvCxnSpPr>
          <p:nvPr/>
        </p:nvCxnSpPr>
        <p:spPr>
          <a:xfrm flipH="1">
            <a:off x="9496718" y="3361221"/>
            <a:ext cx="416126" cy="489650"/>
          </a:xfrm>
          <a:prstGeom prst="bentConnector5">
            <a:avLst>
              <a:gd name="adj1" fmla="val -54935"/>
              <a:gd name="adj2" fmla="val 46810"/>
              <a:gd name="adj3" fmla="val 154935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 стрелкой 20"/>
          <p:cNvCxnSpPr>
            <a:stCxn id="16" idx="1"/>
            <a:endCxn id="15" idx="1"/>
          </p:cNvCxnSpPr>
          <p:nvPr/>
        </p:nvCxnSpPr>
        <p:spPr>
          <a:xfrm rot="10800000" flipH="1" flipV="1">
            <a:off x="9521841" y="4237271"/>
            <a:ext cx="1384427" cy="427685"/>
          </a:xfrm>
          <a:prstGeom prst="bentConnector3">
            <a:avLst>
              <a:gd name="adj1" fmla="val -1651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Прямая со стрелкой 20"/>
          <p:cNvCxnSpPr>
            <a:stCxn id="18" idx="3"/>
            <a:endCxn id="12" idx="0"/>
          </p:cNvCxnSpPr>
          <p:nvPr/>
        </p:nvCxnSpPr>
        <p:spPr>
          <a:xfrm>
            <a:off x="11551281" y="3850871"/>
            <a:ext cx="127654" cy="1315090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Прямая со стрелкой 20"/>
          <p:cNvCxnSpPr>
            <a:stCxn id="17" idx="3"/>
            <a:endCxn id="12" idx="0"/>
          </p:cNvCxnSpPr>
          <p:nvPr/>
        </p:nvCxnSpPr>
        <p:spPr>
          <a:xfrm>
            <a:off x="9540215" y="2331146"/>
            <a:ext cx="2138720" cy="2834815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246" y="3882231"/>
            <a:ext cx="3998397" cy="22947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</a:t>
            </a:r>
            <a:r>
              <a:rPr lang="en-US" dirty="0" smtClean="0"/>
              <a:t>Evaluation </a:t>
            </a:r>
            <a:r>
              <a:rPr lang="en-US" dirty="0"/>
              <a:t>and Review </a:t>
            </a:r>
            <a:r>
              <a:rPr lang="en-US" dirty="0" smtClean="0"/>
              <a:t>Technique</a:t>
            </a:r>
            <a:endParaRPr lang="ru-RU" dirty="0" smtClean="0"/>
          </a:p>
          <a:p>
            <a:r>
              <a:rPr lang="ru-RU" dirty="0" smtClean="0"/>
              <a:t>Для больших нетиповых проектов</a:t>
            </a:r>
          </a:p>
          <a:p>
            <a:pPr lvl="1"/>
            <a:r>
              <a:rPr lang="ru-RU" dirty="0" smtClean="0"/>
              <a:t>300 подрядных организаций </a:t>
            </a:r>
          </a:p>
          <a:p>
            <a:r>
              <a:rPr lang="ru-RU" dirty="0" smtClean="0"/>
              <a:t>Посыл: продолжительность работ – случайная величина</a:t>
            </a:r>
          </a:p>
          <a:p>
            <a:pPr lvl="1"/>
            <a:r>
              <a:rPr lang="ru-RU" dirty="0" smtClean="0"/>
              <a:t>Предположение: независимость </a:t>
            </a:r>
            <a:r>
              <a:rPr lang="ru-RU" dirty="0" err="1" smtClean="0"/>
              <a:t>с.в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Оценка по 3-м точкам</a:t>
            </a:r>
          </a:p>
          <a:p>
            <a:r>
              <a:rPr lang="ru-RU" dirty="0" smtClean="0"/>
              <a:t>Визуализация – графы</a:t>
            </a:r>
            <a:endParaRPr lang="ru-RU" dirty="0"/>
          </a:p>
          <a:p>
            <a:pPr lvl="1"/>
            <a:r>
              <a:rPr lang="ru-RU" dirty="0" smtClean="0"/>
              <a:t>Сетевая диаграмма</a:t>
            </a:r>
          </a:p>
          <a:p>
            <a:pPr lvl="1"/>
            <a:r>
              <a:rPr lang="ru-RU" dirty="0" smtClean="0"/>
              <a:t>Ленточные диаграммы (</a:t>
            </a:r>
            <a:r>
              <a:rPr lang="ru-RU" dirty="0" err="1" smtClean="0"/>
              <a:t>Гант</a:t>
            </a:r>
            <a:r>
              <a:rPr lang="ru-RU" dirty="0" smtClean="0"/>
              <a:t>)</a:t>
            </a:r>
            <a:endParaRPr lang="ru-RU" dirty="0"/>
          </a:p>
          <a:p>
            <a:pPr lvl="1"/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13</a:t>
            </a:fld>
            <a:endParaRPr lang="ru-RU"/>
          </a:p>
        </p:txBody>
      </p:sp>
      <p:pic>
        <p:nvPicPr>
          <p:cNvPr id="4098" name="Picture 2" descr="https://upload.wikimedia.org/wikipedia/commons/b/b9/Pert_chart_colore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23709"/>
            <a:ext cx="29432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upload.wikimedia.org/wikipedia/en/d/d2/Pert_example_node_legend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754" y="3334543"/>
            <a:ext cx="1743075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youressence.info/templates/newway/images/kniga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323709"/>
            <a:ext cx="3186463" cy="153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81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Техники анализа при планировании: 3</a:t>
            </a:r>
            <a:r>
              <a:rPr lang="en-US" dirty="0"/>
              <a:t> </a:t>
            </a:r>
            <a:r>
              <a:rPr lang="en-US" dirty="0" smtClean="0"/>
              <a:t>Point Est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Сколько займёт (трудоемкость, продолжительность)</a:t>
            </a:r>
          </a:p>
          <a:p>
            <a:pPr lvl="1"/>
            <a:r>
              <a:rPr lang="en-US" dirty="0" smtClean="0"/>
              <a:t>(W)</a:t>
            </a:r>
            <a:r>
              <a:rPr lang="en-US" dirty="0" err="1" smtClean="0"/>
              <a:t>orst</a:t>
            </a:r>
            <a:r>
              <a:rPr lang="en-US" dirty="0" smtClean="0"/>
              <a:t> </a:t>
            </a:r>
            <a:r>
              <a:rPr lang="ru-RU" dirty="0" smtClean="0"/>
              <a:t>– в худшем случае</a:t>
            </a:r>
          </a:p>
          <a:p>
            <a:pPr lvl="1"/>
            <a:r>
              <a:rPr lang="en-US" dirty="0" smtClean="0"/>
              <a:t>(B)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ru-RU" dirty="0" smtClean="0"/>
              <a:t>- в лучшем случае</a:t>
            </a:r>
          </a:p>
          <a:p>
            <a:pPr lvl="1"/>
            <a:r>
              <a:rPr lang="en-US" dirty="0" smtClean="0"/>
              <a:t>(M)</a:t>
            </a:r>
            <a:r>
              <a:rPr lang="en-US" dirty="0" err="1" smtClean="0"/>
              <a:t>ost</a:t>
            </a:r>
            <a:r>
              <a:rPr lang="en-US" dirty="0" smtClean="0"/>
              <a:t> likely Time </a:t>
            </a:r>
            <a:r>
              <a:rPr lang="ru-RU" dirty="0" smtClean="0"/>
              <a:t>– наиболее вероятная </a:t>
            </a:r>
            <a:endParaRPr lang="en-US" dirty="0" smtClean="0"/>
          </a:p>
          <a:p>
            <a:pPr lvl="2"/>
            <a:r>
              <a:rPr lang="en-US" dirty="0" smtClean="0"/>
              <a:t>~</a:t>
            </a:r>
            <a:r>
              <a:rPr lang="ru-RU" dirty="0" smtClean="0"/>
              <a:t>выполнить активность 100 раз</a:t>
            </a:r>
          </a:p>
          <a:p>
            <a:r>
              <a:rPr lang="ru-RU" dirty="0" smtClean="0"/>
              <a:t>Что можно получить?</a:t>
            </a:r>
          </a:p>
          <a:p>
            <a:pPr lvl="1"/>
            <a:r>
              <a:rPr lang="ru-RU" dirty="0" smtClean="0"/>
              <a:t>Ожидаемое время </a:t>
            </a:r>
            <a:r>
              <a:rPr lang="en-US" dirty="0" smtClean="0"/>
              <a:t>E=(W+4M+B)/6</a:t>
            </a:r>
            <a:endParaRPr lang="ru-RU" dirty="0"/>
          </a:p>
          <a:p>
            <a:pPr lvl="1"/>
            <a:r>
              <a:rPr lang="ru-RU" dirty="0" smtClean="0"/>
              <a:t>Характеристика рисков </a:t>
            </a:r>
            <a:r>
              <a:rPr lang="en-US" dirty="0" smtClean="0"/>
              <a:t>SD=(W-B)/6</a:t>
            </a:r>
            <a:endParaRPr lang="ru-RU" dirty="0" smtClean="0"/>
          </a:p>
          <a:p>
            <a:pPr lvl="1"/>
            <a:r>
              <a:rPr lang="ru-RU" sz="2600" dirty="0" smtClean="0"/>
              <a:t>Применимость инструментов принятия решений</a:t>
            </a:r>
          </a:p>
          <a:p>
            <a:pPr lvl="2"/>
            <a:r>
              <a:rPr lang="ru-RU" sz="1800" dirty="0" smtClean="0"/>
              <a:t>Консервативная линия – защита достижимого/инвестиции в получение лучшего варианта</a:t>
            </a:r>
          </a:p>
          <a:p>
            <a:pPr lvl="3"/>
            <a:r>
              <a:rPr lang="ru-RU" sz="1600" dirty="0" smtClean="0"/>
              <a:t>Теория перспектив – отношение к риску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14</a:t>
            </a:fld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8512934" y="3246119"/>
            <a:ext cx="2528446" cy="1900397"/>
          </a:xfrm>
          <a:prstGeom prst="triangle">
            <a:avLst>
              <a:gd name="adj" fmla="val 709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8298180" y="5192236"/>
            <a:ext cx="3657600" cy="3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8610600" y="5192236"/>
            <a:ext cx="913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298180" y="2831067"/>
            <a:ext cx="1409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Вероятность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8298180" y="2926516"/>
            <a:ext cx="0" cy="2265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492740" y="3335774"/>
            <a:ext cx="0" cy="204112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0492740" y="3072130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298180" y="472793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0965923" y="4727932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907378" y="5992357"/>
            <a:ext cx="746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www.johngoodpasture.com/2013/02/on-barbells-and-risk.html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0075664" y="288746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pic>
        <p:nvPicPr>
          <p:cNvPr id="26" name="Picture 4" descr="http://thumbs.dreamstime.com/t/%D0%BA-%D1%8E%D1%87-43114026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" y="4520705"/>
            <a:ext cx="1284294" cy="171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0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анализа критического пути/цепи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392307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Методы анализа</a:t>
            </a:r>
          </a:p>
          <a:p>
            <a:pPr lvl="1"/>
            <a:r>
              <a:rPr lang="ru-RU" dirty="0" smtClean="0"/>
              <a:t>Прямой прогон</a:t>
            </a:r>
          </a:p>
          <a:p>
            <a:pPr lvl="2"/>
            <a:r>
              <a:rPr lang="ru-RU" dirty="0" smtClean="0"/>
              <a:t>Ранний старт/финиш</a:t>
            </a:r>
          </a:p>
          <a:p>
            <a:pPr lvl="1"/>
            <a:r>
              <a:rPr lang="ru-RU" dirty="0" smtClean="0"/>
              <a:t>Обратный прогон</a:t>
            </a:r>
          </a:p>
          <a:p>
            <a:pPr lvl="2"/>
            <a:r>
              <a:rPr lang="ru-RU" dirty="0" smtClean="0"/>
              <a:t>Поздний финиш/старт</a:t>
            </a:r>
          </a:p>
          <a:p>
            <a:pPr lvl="1"/>
            <a:r>
              <a:rPr lang="ru-RU" dirty="0" smtClean="0"/>
              <a:t>Анализ резервов (</a:t>
            </a:r>
            <a:r>
              <a:rPr lang="en-US" dirty="0" smtClean="0"/>
              <a:t>slack) </a:t>
            </a:r>
            <a:endParaRPr lang="ru-RU" dirty="0" smtClean="0"/>
          </a:p>
          <a:p>
            <a:r>
              <a:rPr lang="ru-RU" dirty="0" smtClean="0"/>
              <a:t>Что анализируется</a:t>
            </a:r>
          </a:p>
          <a:p>
            <a:pPr lvl="1"/>
            <a:r>
              <a:rPr lang="ru-RU" dirty="0" smtClean="0"/>
              <a:t>Активности</a:t>
            </a:r>
          </a:p>
          <a:p>
            <a:pPr lvl="2"/>
            <a:r>
              <a:rPr lang="ru-RU" dirty="0" smtClean="0"/>
              <a:t>Метод критического пути</a:t>
            </a:r>
          </a:p>
          <a:p>
            <a:pPr lvl="1"/>
            <a:r>
              <a:rPr lang="ru-RU" dirty="0" smtClean="0"/>
              <a:t>Ресурсы</a:t>
            </a:r>
          </a:p>
          <a:p>
            <a:pPr lvl="2"/>
            <a:r>
              <a:rPr lang="ru-RU" dirty="0" smtClean="0"/>
              <a:t>Метод критической цепи</a:t>
            </a:r>
          </a:p>
          <a:p>
            <a:pPr lvl="3"/>
            <a:r>
              <a:rPr lang="ru-RU" dirty="0" smtClean="0"/>
              <a:t>Буфер ресурсов</a:t>
            </a:r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15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2446791">
            <a:off x="5048206" y="1896841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2446791">
            <a:off x="10017605" y="5741263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41623" y="2563376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71322" y="2902656"/>
            <a:ext cx="1113449" cy="1507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359609" y="4416279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75182" y="3967541"/>
            <a:ext cx="1216540" cy="2162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79712" y="2207962"/>
            <a:ext cx="2054563" cy="11785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950058" y="3630324"/>
            <a:ext cx="2054563" cy="11785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20"/>
          <p:cNvCxnSpPr/>
          <p:nvPr/>
        </p:nvCxnSpPr>
        <p:spPr>
          <a:xfrm>
            <a:off x="5214146" y="1968745"/>
            <a:ext cx="485800" cy="21815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 стрелкой 20"/>
          <p:cNvCxnSpPr>
            <a:stCxn id="11" idx="3"/>
            <a:endCxn id="12" idx="1"/>
          </p:cNvCxnSpPr>
          <p:nvPr/>
        </p:nvCxnSpPr>
        <p:spPr>
          <a:xfrm>
            <a:off x="6212963" y="2650433"/>
            <a:ext cx="258359" cy="32761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20"/>
          <p:cNvCxnSpPr>
            <a:stCxn id="15" idx="3"/>
            <a:endCxn id="16" idx="1"/>
          </p:cNvCxnSpPr>
          <p:nvPr/>
        </p:nvCxnSpPr>
        <p:spPr>
          <a:xfrm>
            <a:off x="7734275" y="2266888"/>
            <a:ext cx="215783" cy="142236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4" idx="1"/>
            <a:endCxn id="13" idx="1"/>
          </p:cNvCxnSpPr>
          <p:nvPr/>
        </p:nvCxnSpPr>
        <p:spPr>
          <a:xfrm rot="10800000" flipH="1" flipV="1">
            <a:off x="7975181" y="4075650"/>
            <a:ext cx="1384427" cy="427685"/>
          </a:xfrm>
          <a:prstGeom prst="bentConnector3">
            <a:avLst>
              <a:gd name="adj1" fmla="val -1651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0"/>
          <p:cNvCxnSpPr>
            <a:stCxn id="16" idx="3"/>
            <a:endCxn id="10" idx="0"/>
          </p:cNvCxnSpPr>
          <p:nvPr/>
        </p:nvCxnSpPr>
        <p:spPr>
          <a:xfrm>
            <a:off x="10004621" y="3689250"/>
            <a:ext cx="127654" cy="2069470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6471322" y="5445925"/>
            <a:ext cx="1064793" cy="1234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062466" y="5072480"/>
            <a:ext cx="847923" cy="18098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095838" y="4841785"/>
            <a:ext cx="1694901" cy="12238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 стрелкой 20"/>
          <p:cNvCxnSpPr>
            <a:stCxn id="26" idx="3"/>
            <a:endCxn id="25" idx="3"/>
          </p:cNvCxnSpPr>
          <p:nvPr/>
        </p:nvCxnSpPr>
        <p:spPr>
          <a:xfrm>
            <a:off x="6910389" y="5162971"/>
            <a:ext cx="625726" cy="344695"/>
          </a:xfrm>
          <a:prstGeom prst="bentConnector3">
            <a:avLst>
              <a:gd name="adj1" fmla="val 136534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Прямая со стрелкой 20"/>
          <p:cNvCxnSpPr>
            <a:stCxn id="27" idx="3"/>
            <a:endCxn id="10" idx="1"/>
          </p:cNvCxnSpPr>
          <p:nvPr/>
        </p:nvCxnSpPr>
        <p:spPr>
          <a:xfrm>
            <a:off x="7790739" y="4902978"/>
            <a:ext cx="2243303" cy="86596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20"/>
          <p:cNvCxnSpPr>
            <a:stCxn id="11" idx="3"/>
            <a:endCxn id="27" idx="1"/>
          </p:cNvCxnSpPr>
          <p:nvPr/>
        </p:nvCxnSpPr>
        <p:spPr>
          <a:xfrm flipH="1">
            <a:off x="6095838" y="2650433"/>
            <a:ext cx="117125" cy="2252545"/>
          </a:xfrm>
          <a:prstGeom prst="bentConnector5">
            <a:avLst>
              <a:gd name="adj1" fmla="val -39035"/>
              <a:gd name="adj2" fmla="val 50574"/>
              <a:gd name="adj3" fmla="val 17807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10777288" y="5672429"/>
            <a:ext cx="66282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http://www.iteam.ru/publications/project/section_35/article_3448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sibac.info/15022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5" name="Левая круглая скобка 54"/>
          <p:cNvSpPr/>
          <p:nvPr/>
        </p:nvSpPr>
        <p:spPr>
          <a:xfrm rot="5400000">
            <a:off x="7006539" y="-420580"/>
            <a:ext cx="480985" cy="4555942"/>
          </a:xfrm>
          <a:prstGeom prst="leftBracket">
            <a:avLst/>
          </a:prstGeom>
          <a:ln w="38100">
            <a:solidFill>
              <a:srgbClr val="7030A0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Левая круглая скобка 56"/>
          <p:cNvSpPr/>
          <p:nvPr/>
        </p:nvSpPr>
        <p:spPr>
          <a:xfrm rot="16200000">
            <a:off x="7893899" y="3782196"/>
            <a:ext cx="431768" cy="4357766"/>
          </a:xfrm>
          <a:prstGeom prst="leftBracket">
            <a:avLst>
              <a:gd name="adj" fmla="val 4936"/>
            </a:avLst>
          </a:prstGeom>
          <a:ln w="38100">
            <a:solidFill>
              <a:srgbClr val="7030A0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Левая круглая скобка 57"/>
          <p:cNvSpPr/>
          <p:nvPr/>
        </p:nvSpPr>
        <p:spPr>
          <a:xfrm rot="16200000">
            <a:off x="902325" y="3014455"/>
            <a:ext cx="310065" cy="388022"/>
          </a:xfrm>
          <a:prstGeom prst="leftBracket">
            <a:avLst>
              <a:gd name="adj" fmla="val 4936"/>
            </a:avLst>
          </a:prstGeom>
          <a:ln w="38100">
            <a:solidFill>
              <a:srgbClr val="7030A0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Левая круглая скобка 58"/>
          <p:cNvSpPr/>
          <p:nvPr/>
        </p:nvSpPr>
        <p:spPr>
          <a:xfrm rot="5400000">
            <a:off x="867759" y="2306359"/>
            <a:ext cx="281538" cy="485681"/>
          </a:xfrm>
          <a:prstGeom prst="leftBracket">
            <a:avLst/>
          </a:prstGeom>
          <a:ln w="38100">
            <a:solidFill>
              <a:srgbClr val="7030A0"/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5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Сжатие расписания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Ключевой вопрос: </a:t>
            </a:r>
            <a:r>
              <a:rPr lang="ru-RU" u="sng" dirty="0" smtClean="0"/>
              <a:t>«можно ли выполнить проект быстрее?»</a:t>
            </a:r>
          </a:p>
          <a:p>
            <a:r>
              <a:rPr lang="ru-RU" dirty="0" smtClean="0"/>
              <a:t>Устранение рисков </a:t>
            </a:r>
            <a:r>
              <a:rPr lang="ru-RU" dirty="0" smtClean="0">
                <a:sym typeface="Wingdings" panose="05000000000000000000" pitchFamily="2" charset="2"/>
              </a:rPr>
              <a:t></a:t>
            </a:r>
            <a:r>
              <a:rPr lang="ru-RU" dirty="0" smtClean="0"/>
              <a:t> возможно уменьшение «буфера»</a:t>
            </a:r>
          </a:p>
          <a:p>
            <a:pPr lvl="1"/>
            <a:r>
              <a:rPr lang="ru-RU" dirty="0" smtClean="0"/>
              <a:t>Ресурсы недоступны в необходимое время</a:t>
            </a:r>
          </a:p>
          <a:p>
            <a:pPr lvl="1"/>
            <a:r>
              <a:rPr lang="ru-RU" dirty="0" smtClean="0"/>
              <a:t>Активности занимают больше чем заложено (ошибка оценки трудоемкости)</a:t>
            </a:r>
          </a:p>
          <a:p>
            <a:pPr lvl="1"/>
            <a:r>
              <a:rPr lang="ru-RU" dirty="0" smtClean="0"/>
              <a:t>Требуется больше доработок для обеспечения качества</a:t>
            </a:r>
          </a:p>
          <a:p>
            <a:r>
              <a:rPr lang="ru-RU" dirty="0" smtClean="0"/>
              <a:t>Техники сжатия сроков проекта </a:t>
            </a:r>
          </a:p>
          <a:p>
            <a:pPr lvl="1"/>
            <a:r>
              <a:rPr lang="en-US" dirty="0" smtClean="0"/>
              <a:t>Crashing – </a:t>
            </a:r>
            <a:r>
              <a:rPr lang="ru-RU" dirty="0" smtClean="0"/>
              <a:t>сдвиг сроков за счёт повышения стоимости</a:t>
            </a:r>
          </a:p>
          <a:p>
            <a:pPr lvl="2"/>
            <a:r>
              <a:rPr lang="ru-RU" dirty="0" err="1" smtClean="0"/>
              <a:t>Займ</a:t>
            </a:r>
            <a:r>
              <a:rPr lang="ru-RU" dirty="0" smtClean="0"/>
              <a:t> ресурсов, оплата сверхурочных</a:t>
            </a:r>
          </a:p>
          <a:p>
            <a:pPr lvl="2"/>
            <a:r>
              <a:rPr lang="ru-RU" dirty="0" smtClean="0"/>
              <a:t>Заказ более быстрых/качественных компонентов и сервисов (экспресс-доставка)</a:t>
            </a:r>
            <a:endParaRPr lang="en-US" dirty="0" smtClean="0"/>
          </a:p>
          <a:p>
            <a:pPr lvl="1"/>
            <a:r>
              <a:rPr lang="en-US" dirty="0" smtClean="0"/>
              <a:t>Fast</a:t>
            </a:r>
            <a:r>
              <a:rPr lang="ru-RU" dirty="0" smtClean="0"/>
              <a:t> </a:t>
            </a:r>
            <a:r>
              <a:rPr lang="en-US" dirty="0" smtClean="0"/>
              <a:t>tracking</a:t>
            </a:r>
            <a:endParaRPr lang="ru-RU" dirty="0" smtClean="0"/>
          </a:p>
          <a:p>
            <a:pPr lvl="2"/>
            <a:r>
              <a:rPr lang="ru-RU" dirty="0" smtClean="0"/>
              <a:t>Запуск задач в параллель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537833" y="289866"/>
            <a:ext cx="442685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i="1" dirty="0">
                <a:solidFill>
                  <a:srgbClr val="7030A0"/>
                </a:solidFill>
              </a:rPr>
              <a:t>Работа </a:t>
            </a:r>
            <a:r>
              <a:rPr lang="ru-RU" sz="3200" i="1" dirty="0" smtClean="0">
                <a:solidFill>
                  <a:srgbClr val="7030A0"/>
                </a:solidFill>
              </a:rPr>
              <a:t>занимает всё </a:t>
            </a:r>
            <a:r>
              <a:rPr lang="ru-RU" sz="3200" i="1" dirty="0">
                <a:solidFill>
                  <a:srgbClr val="7030A0"/>
                </a:solidFill>
              </a:rPr>
              <a:t>время, отпущенное на </a:t>
            </a:r>
            <a:r>
              <a:rPr lang="ru-RU" sz="3200" i="1" dirty="0" smtClean="0">
                <a:solidFill>
                  <a:srgbClr val="7030A0"/>
                </a:solidFill>
              </a:rPr>
              <a:t>её выполнение</a:t>
            </a:r>
          </a:p>
          <a:p>
            <a:pPr algn="r"/>
            <a:r>
              <a:rPr lang="ru-RU" sz="2000" i="1" dirty="0" smtClean="0">
                <a:solidFill>
                  <a:srgbClr val="7030A0"/>
                </a:solidFill>
              </a:rPr>
              <a:t>1-й Закон Паркинсона</a:t>
            </a:r>
            <a:endParaRPr lang="ru-RU" sz="20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5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Что/как ещё анализируют при сведении расписания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 порядка или точная оценка</a:t>
            </a:r>
          </a:p>
          <a:p>
            <a:pPr lvl="1"/>
            <a:r>
              <a:rPr lang="ru-RU" dirty="0" smtClean="0"/>
              <a:t>Оценка </a:t>
            </a:r>
            <a:r>
              <a:rPr lang="en-US" dirty="0" smtClean="0"/>
              <a:t>ROM (Rough Order of Magnitude) </a:t>
            </a:r>
            <a:r>
              <a:rPr lang="ru-RU" dirty="0" smtClean="0"/>
              <a:t>– на ранних этапах, +/- 50%</a:t>
            </a:r>
          </a:p>
          <a:p>
            <a:pPr lvl="1"/>
            <a:r>
              <a:rPr lang="ru-RU" dirty="0" smtClean="0"/>
              <a:t>Точная оценка  - по анализу СДР +/-10%</a:t>
            </a:r>
          </a:p>
          <a:p>
            <a:r>
              <a:rPr lang="ru-RU" dirty="0" smtClean="0"/>
              <a:t>Прогноз поступления ресурсов</a:t>
            </a:r>
          </a:p>
          <a:p>
            <a:pPr lvl="1"/>
            <a:r>
              <a:rPr lang="ru-RU" dirty="0" smtClean="0"/>
              <a:t>Бюджет проекта – для коротких проектов, низкая вариативность </a:t>
            </a:r>
          </a:p>
          <a:p>
            <a:pPr lvl="1"/>
            <a:r>
              <a:rPr lang="ru-RU" dirty="0" smtClean="0"/>
              <a:t>Ежеквартальные/годовые выплаты,  вариативность увеличивается со сроком прогноза</a:t>
            </a:r>
          </a:p>
          <a:p>
            <a:r>
              <a:rPr lang="ru-RU" dirty="0" smtClean="0"/>
              <a:t>Планирование затрат и бюджет</a:t>
            </a:r>
          </a:p>
          <a:p>
            <a:pPr lvl="1"/>
            <a:r>
              <a:rPr lang="ru-RU" dirty="0" smtClean="0"/>
              <a:t>Затраты - затраты по активностям</a:t>
            </a:r>
          </a:p>
          <a:p>
            <a:pPr lvl="1"/>
            <a:r>
              <a:rPr lang="ru-RU" dirty="0" smtClean="0"/>
              <a:t>Бюджет – расходы по календарю</a:t>
            </a:r>
          </a:p>
          <a:p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17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970133" y="5988734"/>
            <a:ext cx="11266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www.passionatepm.com/blog/announcement-ppm-launching-pmp-concept-learning-series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23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Риски – что делать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Выявление рисков в ходе планирования</a:t>
            </a:r>
          </a:p>
          <a:p>
            <a:pPr lvl="1"/>
            <a:r>
              <a:rPr lang="ru-RU" dirty="0" smtClean="0"/>
              <a:t>Устав (типовые риски)</a:t>
            </a:r>
          </a:p>
          <a:p>
            <a:pPr lvl="1"/>
            <a:r>
              <a:rPr lang="ru-RU" dirty="0" smtClean="0"/>
              <a:t>Планирование</a:t>
            </a:r>
          </a:p>
          <a:p>
            <a:pPr lvl="2"/>
            <a:r>
              <a:rPr lang="ru-RU" dirty="0" smtClean="0"/>
              <a:t>Анализ – дополнительная идентификация рисков</a:t>
            </a:r>
          </a:p>
          <a:p>
            <a:pPr lvl="2"/>
            <a:r>
              <a:rPr lang="ru-RU" dirty="0" smtClean="0"/>
              <a:t>Оптимизация увеличивает риски</a:t>
            </a:r>
          </a:p>
          <a:p>
            <a:r>
              <a:rPr lang="ru-RU" dirty="0" smtClean="0"/>
              <a:t>3 метода обработки рисков (возможностей)</a:t>
            </a:r>
          </a:p>
          <a:p>
            <a:pPr lvl="1"/>
            <a:r>
              <a:rPr lang="ru-RU" dirty="0" smtClean="0"/>
              <a:t>Избегать (увеличить вероятность) – переработать план</a:t>
            </a:r>
          </a:p>
          <a:p>
            <a:pPr lvl="2"/>
            <a:r>
              <a:rPr lang="ru-RU" dirty="0" smtClean="0"/>
              <a:t>Вероятность реализации</a:t>
            </a:r>
          </a:p>
          <a:p>
            <a:pPr lvl="1"/>
            <a:r>
              <a:rPr lang="ru-RU" dirty="0" smtClean="0"/>
              <a:t>Передать (разделить успех)  </a:t>
            </a:r>
          </a:p>
          <a:p>
            <a:pPr lvl="2"/>
            <a:r>
              <a:rPr lang="ru-RU" dirty="0" smtClean="0"/>
              <a:t>третья сторона</a:t>
            </a:r>
          </a:p>
          <a:p>
            <a:pPr lvl="1"/>
            <a:r>
              <a:rPr lang="ru-RU" dirty="0" smtClean="0"/>
              <a:t>Минимизировать (эксплуатировать, развивать успех)</a:t>
            </a:r>
          </a:p>
          <a:p>
            <a:pPr lvl="2"/>
            <a:r>
              <a:rPr lang="ru-RU" dirty="0" smtClean="0"/>
              <a:t>Последствия</a:t>
            </a:r>
          </a:p>
          <a:p>
            <a:pPr lvl="2"/>
            <a:r>
              <a:rPr lang="ru-RU" dirty="0" smtClean="0"/>
              <a:t>Остаточные риски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18</a:t>
            </a:fld>
            <a:endParaRPr lang="ru-RU"/>
          </a:p>
        </p:txBody>
      </p:sp>
      <p:pic>
        <p:nvPicPr>
          <p:cNvPr id="7" name="Picture 4" descr="http://thumbs.dreamstime.com/t/%D0%BA-%D1%8E%D1%87-4311402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82" y="4136217"/>
            <a:ext cx="1284294" cy="171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134350" y="307975"/>
            <a:ext cx="42481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="1" dirty="0">
                <a:solidFill>
                  <a:srgbClr val="7030A0"/>
                </a:solidFill>
              </a:rPr>
              <a:t>Известные </a:t>
            </a:r>
            <a:r>
              <a:rPr lang="ru-RU" b="1" dirty="0" err="1">
                <a:solidFill>
                  <a:srgbClr val="7030A0"/>
                </a:solidFill>
              </a:rPr>
              <a:t>Известные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- типовые риски в предметной </a:t>
            </a:r>
            <a:r>
              <a:rPr lang="ru-RU" dirty="0" smtClean="0">
                <a:solidFill>
                  <a:srgbClr val="7030A0"/>
                </a:solidFill>
              </a:rPr>
              <a:t>области идентифицируемы Оцениваемы </a:t>
            </a:r>
            <a:r>
              <a:rPr lang="ru-RU" dirty="0">
                <a:solidFill>
                  <a:srgbClr val="7030A0"/>
                </a:solidFill>
              </a:rPr>
              <a:t>- достаточно точно степень влияния на </a:t>
            </a:r>
            <a:r>
              <a:rPr lang="ru-RU" dirty="0" smtClean="0">
                <a:solidFill>
                  <a:srgbClr val="7030A0"/>
                </a:solidFill>
              </a:rPr>
              <a:t>активность/проект</a:t>
            </a:r>
          </a:p>
          <a:p>
            <a:pPr lvl="1"/>
            <a:endParaRPr lang="ru-RU" dirty="0">
              <a:solidFill>
                <a:srgbClr val="7030A0"/>
              </a:solidFill>
            </a:endParaRPr>
          </a:p>
          <a:p>
            <a:pPr lvl="1"/>
            <a:r>
              <a:rPr lang="ru-RU" b="1" dirty="0">
                <a:solidFill>
                  <a:srgbClr val="7030A0"/>
                </a:solidFill>
              </a:rPr>
              <a:t>Известные </a:t>
            </a:r>
            <a:r>
              <a:rPr lang="ru-RU" b="1" dirty="0" smtClean="0">
                <a:solidFill>
                  <a:srgbClr val="7030A0"/>
                </a:solidFill>
              </a:rPr>
              <a:t>Неизвестные- </a:t>
            </a:r>
            <a:r>
              <a:rPr lang="ru-RU" dirty="0" smtClean="0">
                <a:solidFill>
                  <a:srgbClr val="7030A0"/>
                </a:solidFill>
              </a:rPr>
              <a:t>идентифицируемы</a:t>
            </a:r>
            <a:r>
              <a:rPr lang="ru-RU" dirty="0">
                <a:solidFill>
                  <a:srgbClr val="7030A0"/>
                </a:solidFill>
              </a:rPr>
              <a:t>, но не оцениваемы </a:t>
            </a:r>
            <a:endParaRPr lang="ru-RU" dirty="0" smtClean="0">
              <a:solidFill>
                <a:srgbClr val="7030A0"/>
              </a:solidFill>
            </a:endParaRPr>
          </a:p>
          <a:p>
            <a:pPr lvl="1"/>
            <a:endParaRPr lang="ru-RU" dirty="0">
              <a:solidFill>
                <a:srgbClr val="7030A0"/>
              </a:solidFill>
            </a:endParaRPr>
          </a:p>
          <a:p>
            <a:pPr lvl="1"/>
            <a:r>
              <a:rPr lang="ru-RU" b="1" dirty="0">
                <a:solidFill>
                  <a:srgbClr val="7030A0"/>
                </a:solidFill>
              </a:rPr>
              <a:t>Неизвестные </a:t>
            </a:r>
            <a:r>
              <a:rPr lang="ru-RU" b="1" dirty="0" err="1">
                <a:solidFill>
                  <a:srgbClr val="7030A0"/>
                </a:solidFill>
              </a:rPr>
              <a:t>Неизвестные</a:t>
            </a:r>
            <a:r>
              <a:rPr lang="ru-RU" dirty="0">
                <a:solidFill>
                  <a:srgbClr val="7030A0"/>
                </a:solidFill>
              </a:rPr>
              <a:t> – катаклизмы, </a:t>
            </a:r>
            <a:r>
              <a:rPr lang="ru-RU" dirty="0" smtClean="0">
                <a:solidFill>
                  <a:srgbClr val="7030A0"/>
                </a:solidFill>
              </a:rPr>
              <a:t>форс-мажоры - непредсказуемые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85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Итеративные методики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Итерация</a:t>
            </a:r>
          </a:p>
          <a:p>
            <a:pPr lvl="1"/>
            <a:r>
              <a:rPr lang="ru-RU" dirty="0" smtClean="0"/>
              <a:t>Фиксированная по длительности</a:t>
            </a:r>
          </a:p>
          <a:p>
            <a:r>
              <a:rPr lang="ru-RU" dirty="0" smtClean="0"/>
              <a:t>Пул задач</a:t>
            </a:r>
          </a:p>
          <a:p>
            <a:pPr lvl="1"/>
            <a:r>
              <a:rPr lang="ru-RU" dirty="0" smtClean="0"/>
              <a:t>Набор задач на итерацию</a:t>
            </a:r>
          </a:p>
          <a:p>
            <a:pPr lvl="1"/>
            <a:r>
              <a:rPr lang="ru-RU" dirty="0" smtClean="0"/>
              <a:t>Дорожная карта – план по итерациям</a:t>
            </a:r>
          </a:p>
          <a:p>
            <a:r>
              <a:rPr lang="ru-RU" dirty="0" smtClean="0"/>
              <a:t>Анализ скорости выполнения задач</a:t>
            </a:r>
          </a:p>
          <a:p>
            <a:pPr lvl="1"/>
            <a:r>
              <a:rPr lang="ru-RU" dirty="0" smtClean="0"/>
              <a:t>Скорость работы команды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19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2446791">
            <a:off x="6853646" y="2079641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2446791">
            <a:off x="8168420" y="2851974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2446791">
            <a:off x="9483194" y="3624307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2446791">
            <a:off x="10797968" y="4396640"/>
            <a:ext cx="135412" cy="14380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921352" y="2429602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72521" y="2696045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43861" y="2441479"/>
            <a:ext cx="471340" cy="174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36126" y="3157485"/>
            <a:ext cx="1216540" cy="2162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354226"/>
            <a:ext cx="3171825" cy="166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upload.wikimedia.org/wikipedia/commons/7/74/Project_development_st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865" y="2086980"/>
            <a:ext cx="4134928" cy="408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Курс: </a:t>
            </a:r>
            <a:r>
              <a:rPr lang="ru-RU" sz="3200" u="sng" dirty="0"/>
              <a:t>управление</a:t>
            </a:r>
            <a:r>
              <a:rPr lang="ru-RU" sz="3200" dirty="0"/>
              <a:t> проектами </a:t>
            </a:r>
            <a:r>
              <a:rPr lang="ru-RU" sz="3200" u="sng" dirty="0"/>
              <a:t>исследования</a:t>
            </a:r>
            <a:r>
              <a:rPr lang="ru-RU" sz="3200" dirty="0"/>
              <a:t> и </a:t>
            </a:r>
            <a:r>
              <a:rPr lang="ru-RU" sz="3200" u="sng" dirty="0"/>
              <a:t>разработки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Зарегистрироваться </a:t>
            </a:r>
            <a:r>
              <a:rPr lang="en-US" dirty="0" smtClean="0">
                <a:latin typeface="Agency FB" panose="020B0503020202020204" pitchFamily="34" charset="0"/>
                <a:hlinkClick r:id="rId3"/>
              </a:rPr>
              <a:t>http://goo.gl/forms/</a:t>
            </a:r>
            <a:r>
              <a:rPr lang="en-US" sz="4400" dirty="0" smtClean="0">
                <a:latin typeface="Agency FB" panose="020B0503020202020204" pitchFamily="34" charset="0"/>
                <a:hlinkClick r:id="rId3"/>
              </a:rPr>
              <a:t>S2Ha34qyg6</a:t>
            </a:r>
            <a:endParaRPr lang="ru-RU" sz="4400" dirty="0" smtClean="0"/>
          </a:p>
          <a:p>
            <a:r>
              <a:rPr lang="ru-RU" dirty="0" smtClean="0"/>
              <a:t>Вводная лекция: проект в организации, проекты </a:t>
            </a:r>
            <a:r>
              <a:rPr lang="en-US" dirty="0" smtClean="0"/>
              <a:t>RnD</a:t>
            </a:r>
            <a:endParaRPr lang="ru-RU" dirty="0" smtClean="0"/>
          </a:p>
          <a:p>
            <a:r>
              <a:rPr lang="ru-RU" dirty="0" smtClean="0"/>
              <a:t>Инициализация </a:t>
            </a:r>
            <a:r>
              <a:rPr lang="ru-RU" dirty="0" smtClean="0"/>
              <a:t>проекта</a:t>
            </a:r>
          </a:p>
          <a:p>
            <a:r>
              <a:rPr lang="ru-RU" dirty="0" smtClean="0"/>
              <a:t>Планирование (СДР)</a:t>
            </a:r>
          </a:p>
          <a:p>
            <a:r>
              <a:rPr lang="ru-RU" dirty="0" smtClean="0"/>
              <a:t>__</a:t>
            </a: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35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Утверждение расписания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Утвержденное расписание </a:t>
            </a:r>
            <a:r>
              <a:rPr lang="ru-RU" dirty="0" smtClean="0">
                <a:sym typeface="Wingdings" panose="05000000000000000000" pitchFamily="2" charset="2"/>
              </a:rPr>
              <a:t>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ru-RU" u="sng" dirty="0" smtClean="0">
                <a:sym typeface="Wingdings" panose="05000000000000000000" pitchFamily="2" charset="2"/>
              </a:rPr>
              <a:t>Базовый План проекта</a:t>
            </a:r>
            <a:endParaRPr lang="ru-RU" u="sng" dirty="0" smtClean="0"/>
          </a:p>
          <a:p>
            <a:r>
              <a:rPr lang="ru-RU" dirty="0" smtClean="0"/>
              <a:t>Базовый план проекта</a:t>
            </a:r>
          </a:p>
          <a:p>
            <a:pPr lvl="1"/>
            <a:r>
              <a:rPr lang="ru-RU" dirty="0" smtClean="0"/>
              <a:t>По контрольным точкам/этапам</a:t>
            </a:r>
          </a:p>
          <a:p>
            <a:pPr lvl="1"/>
            <a:r>
              <a:rPr lang="ru-RU" dirty="0" smtClean="0"/>
              <a:t>По итерациям</a:t>
            </a:r>
          </a:p>
          <a:p>
            <a:r>
              <a:rPr lang="ru-RU" dirty="0" smtClean="0"/>
              <a:t>Остается допустимая погрешность</a:t>
            </a:r>
          </a:p>
          <a:p>
            <a:r>
              <a:rPr lang="ru-RU" dirty="0" smtClean="0"/>
              <a:t>Проект готов к запуску на выполнение</a:t>
            </a:r>
          </a:p>
          <a:p>
            <a:r>
              <a:rPr lang="ru-RU" dirty="0" smtClean="0"/>
              <a:t>Отклонение от БПП – ключевой контроль мониторинга этапа выполнения</a:t>
            </a:r>
          </a:p>
          <a:p>
            <a:pPr lvl="1"/>
            <a:r>
              <a:rPr lang="ru-RU" dirty="0" smtClean="0"/>
              <a:t>Диаграмма сгорания – в рамках итерации и план по итерациям в итеративных методах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838110" y="1652172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2000" dirty="0" smtClean="0"/>
          </a:p>
          <a:p>
            <a:pPr algn="ctr"/>
            <a:r>
              <a:rPr lang="ru-RU" sz="2000" b="1" dirty="0" smtClean="0"/>
              <a:t>РАСПИСАНИЕ ПРОЕКТА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3340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upload.wikimedia.org/wikipedia/commons/7/74/Project_development_st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189" y="1870075"/>
            <a:ext cx="4060511" cy="401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7867651" y="4001294"/>
            <a:ext cx="3437274" cy="1000559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Дальше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029451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Проблемные темы исследовательских проектов</a:t>
            </a:r>
          </a:p>
          <a:p>
            <a:pPr lvl="1"/>
            <a:r>
              <a:rPr lang="ru-RU" dirty="0" smtClean="0"/>
              <a:t>Персонал</a:t>
            </a:r>
          </a:p>
          <a:p>
            <a:pPr lvl="1"/>
            <a:r>
              <a:rPr lang="ru-RU" dirty="0" smtClean="0"/>
              <a:t>Коммуникации</a:t>
            </a:r>
          </a:p>
          <a:p>
            <a:pPr lvl="1"/>
            <a:r>
              <a:rPr lang="ru-RU" dirty="0"/>
              <a:t>К</a:t>
            </a:r>
            <a:r>
              <a:rPr lang="ru-RU" dirty="0" smtClean="0"/>
              <a:t>ачество</a:t>
            </a:r>
          </a:p>
          <a:p>
            <a:r>
              <a:rPr lang="ru-RU" dirty="0" smtClean="0"/>
              <a:t>Риски </a:t>
            </a:r>
            <a:r>
              <a:rPr lang="en-US" dirty="0" smtClean="0"/>
              <a:t>R</a:t>
            </a:r>
            <a:r>
              <a:rPr lang="en-US" dirty="0"/>
              <a:t>&amp;</a:t>
            </a:r>
            <a:r>
              <a:rPr lang="en-US" dirty="0" smtClean="0"/>
              <a:t>D </a:t>
            </a:r>
            <a:r>
              <a:rPr lang="ru-RU" dirty="0" smtClean="0"/>
              <a:t>проектов</a:t>
            </a:r>
          </a:p>
          <a:p>
            <a:r>
              <a:rPr lang="ru-RU" dirty="0" smtClean="0"/>
              <a:t>От планирования – к выполнению</a:t>
            </a:r>
          </a:p>
          <a:p>
            <a:pPr lvl="1"/>
            <a:r>
              <a:rPr lang="ru-RU" dirty="0" smtClean="0"/>
              <a:t>Управление выполнением</a:t>
            </a:r>
          </a:p>
          <a:p>
            <a:pPr lvl="1"/>
            <a:r>
              <a:rPr lang="ru-RU" dirty="0" smtClean="0"/>
              <a:t>Мониторинг и контроль проекта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21</a:t>
            </a:fld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8946777" y="587095"/>
            <a:ext cx="2994212" cy="862049"/>
          </a:xfrm>
          <a:prstGeom prst="rightArrow">
            <a:avLst>
              <a:gd name="adj1" fmla="val 50000"/>
              <a:gd name="adj2" fmla="val 60390"/>
            </a:avLst>
          </a:prstGeom>
          <a:gradFill>
            <a:gsLst>
              <a:gs pos="5000">
                <a:schemeClr val="accent4">
                  <a:satMod val="103000"/>
                  <a:lumMod val="102000"/>
                  <a:tint val="94000"/>
                </a:schemeClr>
              </a:gs>
              <a:gs pos="50000">
                <a:schemeClr val="accent4">
                  <a:satMod val="110000"/>
                  <a:lumMod val="100000"/>
                  <a:shade val="100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</a:gradFill>
          <a:ln>
            <a:noFill/>
          </a:ln>
          <a:effectLst>
            <a:glow rad="571500">
              <a:schemeClr val="accent4">
                <a:satMod val="175000"/>
                <a:alpha val="16000"/>
              </a:schemeClr>
            </a:glow>
            <a:outerShdw blurRad="482600" dist="1054100" dir="10740000" sx="71000" sy="71000" kx="1200000" algn="br" rotWithShape="0">
              <a:prstClr val="black">
                <a:alpha val="44000"/>
              </a:prstClr>
            </a:outerShdw>
            <a:softEdge rad="127000"/>
          </a:effectLst>
          <a:scene3d>
            <a:camera prst="perspectiveHeroicExtremeLeftFacing"/>
            <a:lightRig rig="threePt" dir="t">
              <a:rot lat="0" lon="0" rev="1200000"/>
            </a:lightRig>
          </a:scene3d>
          <a:sp3d prstMaterial="plastic">
            <a:bevelT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Black" panose="020B0A04020102020204" pitchFamily="34" charset="0"/>
              </a:rPr>
              <a:t>В СЛЕДУЮЩИЙ РАЗ</a:t>
            </a:r>
            <a:endParaRPr lang="ru-RU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6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Основное за 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Расписание</a:t>
            </a:r>
          </a:p>
          <a:p>
            <a:pPr lvl="1"/>
            <a:r>
              <a:rPr lang="ru-RU" dirty="0" smtClean="0"/>
              <a:t>Взаимосвязи активностей</a:t>
            </a:r>
          </a:p>
          <a:p>
            <a:pPr lvl="1"/>
            <a:r>
              <a:rPr lang="ru-RU" dirty="0" smtClean="0"/>
              <a:t>Назначение ресурсов</a:t>
            </a:r>
          </a:p>
          <a:p>
            <a:r>
              <a:rPr lang="ru-RU" dirty="0" smtClean="0"/>
              <a:t>Анализ расписания</a:t>
            </a:r>
          </a:p>
          <a:p>
            <a:pPr lvl="1"/>
            <a:r>
              <a:rPr lang="ru-RU" dirty="0" smtClean="0"/>
              <a:t>Цели и инструменты</a:t>
            </a:r>
          </a:p>
          <a:p>
            <a:r>
              <a:rPr lang="ru-RU" smtClean="0"/>
              <a:t>Расписание согласовано</a:t>
            </a:r>
          </a:p>
          <a:p>
            <a:pPr lvl="1"/>
            <a:r>
              <a:rPr lang="ru-RU" smtClean="0"/>
              <a:t>Проект </a:t>
            </a:r>
            <a:r>
              <a:rPr lang="ru-RU" dirty="0" smtClean="0"/>
              <a:t>готов к запуску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22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1896" y="654050"/>
            <a:ext cx="1933575" cy="11715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000308" y="310267"/>
            <a:ext cx="1813317" cy="830997"/>
          </a:xfrm>
          <a:prstGeom prst="rect">
            <a:avLst/>
          </a:prstGeom>
          <a:noFill/>
          <a:effectLst>
            <a:softEdge rad="31750"/>
          </a:effectLst>
        </p:spPr>
        <p:txBody>
          <a:bodyPr wrap="none" rtlCol="0">
            <a:spAutoFit/>
          </a:bodyPr>
          <a:lstStyle/>
          <a:p>
            <a:r>
              <a:rPr lang="ru-RU" sz="48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roletariat" panose="02010606050202020204" pitchFamily="2" charset="0"/>
              </a:rPr>
              <a:t>Ключевое</a:t>
            </a:r>
            <a:endParaRPr lang="ru-RU" sz="48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roletariat" panose="0201060605020202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Читай </a:t>
            </a:r>
            <a:r>
              <a:rPr lang="en-US" dirty="0" smtClean="0"/>
              <a:t>@ </a:t>
            </a:r>
            <a:r>
              <a:rPr lang="ru-RU" dirty="0" smtClean="0"/>
              <a:t>Применяй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713" y="1480457"/>
            <a:ext cx="10515600" cy="47600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400" u="sng" dirty="0" smtClean="0"/>
              <a:t>Изучение</a:t>
            </a:r>
            <a:endParaRPr lang="en-US" sz="1400" u="sng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>
                <a:hlinkClick r:id="rId2"/>
              </a:rPr>
              <a:t>http://www.brighthubpm.com</a:t>
            </a:r>
            <a:r>
              <a:rPr lang="en-US" sz="1800" dirty="0" smtClean="0">
                <a:hlinkClick r:id="rId2"/>
              </a:rPr>
              <a:t>/</a:t>
            </a:r>
            <a:endParaRPr lang="ru-RU" sz="1800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www.passionatepm.com/blog/announcement-ppm-launching-pmp-concept-learning-series</a:t>
            </a:r>
            <a:endParaRPr lang="ru-RU" sz="1800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www.projectinsight.net/project-management-basics</a:t>
            </a:r>
            <a:endParaRPr lang="ru-RU" sz="1800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>
                <a:hlinkClick r:id="rId5"/>
              </a:rPr>
              <a:t>http://pmstudycircle.com</a:t>
            </a:r>
            <a:r>
              <a:rPr lang="en-US" sz="1800" dirty="0" smtClean="0">
                <a:hlinkClick r:id="rId5"/>
              </a:rPr>
              <a:t>/</a:t>
            </a:r>
            <a:endParaRPr lang="ru-RU" sz="1800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>
                <a:hlinkClick r:id="rId6"/>
              </a:rPr>
              <a:t>http://opentextbc.ca/projectmanagement/chapter/chapter-10-project-schedule-planning-project-management</a:t>
            </a:r>
            <a:r>
              <a:rPr lang="en-US" sz="1800" dirty="0" smtClean="0">
                <a:hlinkClick r:id="rId6"/>
              </a:rPr>
              <a:t>/</a:t>
            </a:r>
            <a:endParaRPr lang="ru-RU" sz="1800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US" sz="1800" dirty="0">
                <a:hlinkClick r:id="rId7"/>
              </a:rPr>
              <a:t>http://www.prjman.ru/theory/19</a:t>
            </a:r>
            <a:r>
              <a:rPr lang="en-US" sz="1800" dirty="0" smtClean="0">
                <a:hlinkClick r:id="rId7"/>
              </a:rPr>
              <a:t>/</a:t>
            </a:r>
            <a:endParaRPr lang="en-US" sz="1800" dirty="0" smtClean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endParaRPr lang="ru-RU" sz="1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1800" u="sng" dirty="0" smtClean="0"/>
              <a:t>Упражнения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/>
              <a:t>МиниПроект1: Улучшите свой рабочий процесс (</a:t>
            </a:r>
            <a:r>
              <a:rPr lang="en-US" sz="1800" dirty="0" smtClean="0"/>
              <a:t>PDCA)</a:t>
            </a:r>
            <a:r>
              <a:rPr lang="ru-RU" sz="1800" dirty="0" smtClean="0"/>
              <a:t> </a:t>
            </a:r>
            <a:r>
              <a:rPr lang="en-US" sz="1600" dirty="0" smtClean="0">
                <a:hlinkClick r:id="rId8"/>
              </a:rPr>
              <a:t>http://goo.gl/forms/3TY6xoQcLN</a:t>
            </a:r>
            <a:r>
              <a:rPr lang="ru-RU" sz="1600" dirty="0" smtClean="0"/>
              <a:t> </a:t>
            </a:r>
          </a:p>
          <a:p>
            <a:pPr lvl="1"/>
            <a:r>
              <a:rPr lang="ru-RU" dirty="0" smtClean="0"/>
              <a:t>следующая итерация (2 недели)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Инициация </a:t>
            </a:r>
            <a:r>
              <a:rPr lang="ru-RU" sz="2400" dirty="0" err="1" smtClean="0"/>
              <a:t>МегаПроекта</a:t>
            </a:r>
            <a:r>
              <a:rPr lang="ru-RU" sz="2400" dirty="0" smtClean="0"/>
              <a:t>  </a:t>
            </a:r>
            <a:r>
              <a:rPr lang="en-US" sz="2400" dirty="0">
                <a:hlinkClick r:id="rId9"/>
              </a:rPr>
              <a:t>http://</a:t>
            </a:r>
            <a:r>
              <a:rPr lang="en-US" sz="2400" dirty="0" smtClean="0">
                <a:hlinkClick r:id="rId9"/>
              </a:rPr>
              <a:t>goo.gl/forms/Gk0ZtQwMUl</a:t>
            </a:r>
            <a:endParaRPr lang="ru-RU" sz="2400" dirty="0" smtClean="0"/>
          </a:p>
          <a:p>
            <a:pPr lvl="1"/>
            <a:r>
              <a:rPr lang="ru-RU" sz="2000" dirty="0" smtClean="0"/>
              <a:t>Построить расписание проекта</a:t>
            </a:r>
          </a:p>
          <a:p>
            <a:pPr lvl="1"/>
            <a:r>
              <a:rPr lang="ru-RU" sz="2000" dirty="0" smtClean="0"/>
              <a:t>Сделать прямой и обратный прогон</a:t>
            </a:r>
          </a:p>
          <a:p>
            <a:pPr marL="0" indent="0">
              <a:buNone/>
            </a:pPr>
            <a:r>
              <a:rPr lang="ru-RU" dirty="0" smtClean="0"/>
              <a:t>3. Задача на СДР/Расписание (</a:t>
            </a:r>
            <a:r>
              <a:rPr lang="ru-RU" dirty="0" err="1" smtClean="0"/>
              <a:t>см.дальше</a:t>
            </a:r>
            <a:r>
              <a:rPr lang="ru-RU" dirty="0" smtClean="0"/>
              <a:t>)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en-US" sz="1400" dirty="0" smtClean="0"/>
          </a:p>
        </p:txBody>
      </p:sp>
      <p:pic>
        <p:nvPicPr>
          <p:cNvPr id="1026" name="Picture 2" descr="http://youressence.info/templates/newway/images/kniga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537" y="355178"/>
            <a:ext cx="3186463" cy="153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humbs.dreamstime.com/t/%D0%BA-%D1%8E%D1%87-43114026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487" y="3688806"/>
            <a:ext cx="1284294" cy="171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53B1-8F3F-4BCF-ACC3-55955383C5FF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23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11496" y="6020738"/>
            <a:ext cx="2097356" cy="30189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8504" y="5987018"/>
            <a:ext cx="7202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!!! </a:t>
            </a:r>
            <a:r>
              <a:rPr lang="ru-RU" dirty="0" smtClean="0">
                <a:solidFill>
                  <a:srgbClr val="FF0000"/>
                </a:solidFill>
              </a:rPr>
              <a:t>Вопросы и уточнения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ru-RU" dirty="0" smtClean="0">
                <a:solidFill>
                  <a:srgbClr val="FF0000"/>
                </a:solidFill>
              </a:rPr>
              <a:t>на почту, тема должна начинаться с «</a:t>
            </a:r>
            <a:r>
              <a:rPr lang="en-US" dirty="0" err="1" smtClean="0">
                <a:solidFill>
                  <a:srgbClr val="FF0000"/>
                </a:solidFill>
              </a:rPr>
              <a:t>RnDm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700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Вопросы к СДР? Что уточнить/добавить</a:t>
            </a:r>
          </a:p>
          <a:p>
            <a:pPr lvl="1"/>
            <a:r>
              <a:rPr lang="ru-RU" dirty="0" smtClean="0"/>
              <a:t>Топ 5 вопросов</a:t>
            </a:r>
          </a:p>
          <a:p>
            <a:r>
              <a:rPr lang="ru-RU" dirty="0" smtClean="0"/>
              <a:t>Взаимосвязи задач</a:t>
            </a:r>
          </a:p>
          <a:p>
            <a:pPr lvl="1"/>
            <a:r>
              <a:rPr lang="ru-RU" dirty="0" smtClean="0"/>
              <a:t>Топ 10</a:t>
            </a:r>
          </a:p>
          <a:p>
            <a:r>
              <a:rPr lang="ru-RU" dirty="0" smtClean="0"/>
              <a:t>Риски</a:t>
            </a:r>
          </a:p>
          <a:p>
            <a:pPr lvl="1"/>
            <a:r>
              <a:rPr lang="ru-RU" dirty="0" smtClean="0"/>
              <a:t>Топ 3 каждой категории</a:t>
            </a:r>
          </a:p>
          <a:p>
            <a:pPr lvl="1"/>
            <a:r>
              <a:rPr lang="ru-RU" dirty="0" smtClean="0"/>
              <a:t>Метод обработки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24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700" y="1069975"/>
            <a:ext cx="50673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5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прошлый раз: </a:t>
            </a:r>
            <a:r>
              <a:rPr lang="ru-RU" dirty="0" smtClean="0"/>
              <a:t>планирование, СДР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305800" cy="4351338"/>
          </a:xfrm>
        </p:spPr>
        <p:txBody>
          <a:bodyPr>
            <a:normAutofit/>
          </a:bodyPr>
          <a:lstStyle/>
          <a:p>
            <a:r>
              <a:rPr lang="ru-RU" dirty="0"/>
              <a:t>Декомпозиция как инструмент построения плана работ</a:t>
            </a:r>
          </a:p>
          <a:p>
            <a:pPr lvl="1"/>
            <a:r>
              <a:rPr lang="ru-RU" dirty="0"/>
              <a:t>СДР</a:t>
            </a:r>
          </a:p>
          <a:p>
            <a:pPr lvl="2"/>
            <a:r>
              <a:rPr lang="ru-RU" dirty="0"/>
              <a:t>Принципы построения СДР</a:t>
            </a:r>
          </a:p>
          <a:p>
            <a:pPr lvl="1"/>
            <a:r>
              <a:rPr lang="ru-RU" dirty="0"/>
              <a:t>Альтернативы</a:t>
            </a:r>
          </a:p>
          <a:p>
            <a:r>
              <a:rPr lang="ru-RU" dirty="0"/>
              <a:t>Анализ задач проекта</a:t>
            </a:r>
          </a:p>
          <a:p>
            <a:pPr lvl="1"/>
            <a:r>
              <a:rPr lang="ru-RU" dirty="0"/>
              <a:t>Оценка трудоемкости</a:t>
            </a:r>
          </a:p>
          <a:p>
            <a:pPr lvl="1"/>
            <a:r>
              <a:rPr lang="ru-RU" dirty="0"/>
              <a:t>Техники оценки трудоемкости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892481" y="413291"/>
            <a:ext cx="4030825" cy="371853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XX%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73820" y="413291"/>
            <a:ext cx="1791478" cy="35319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1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7/74/Project_development_st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45" y="-185465"/>
            <a:ext cx="5957455" cy="58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на 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Работа с ограничениями</a:t>
            </a:r>
          </a:p>
          <a:p>
            <a:pPr lvl="1"/>
            <a:r>
              <a:rPr lang="ru-RU" dirty="0"/>
              <a:t>Назначение ресурсов</a:t>
            </a:r>
          </a:p>
          <a:p>
            <a:pPr lvl="1"/>
            <a:r>
              <a:rPr lang="ru-RU" dirty="0"/>
              <a:t>Привязка к календарю/итерации</a:t>
            </a:r>
          </a:p>
          <a:p>
            <a:r>
              <a:rPr lang="ru-RU" dirty="0"/>
              <a:t>Учёт рисков в расписании проекта</a:t>
            </a:r>
          </a:p>
          <a:p>
            <a:r>
              <a:rPr lang="ru-RU" dirty="0"/>
              <a:t>Сведение расписания</a:t>
            </a:r>
          </a:p>
          <a:p>
            <a:pPr lvl="1"/>
            <a:r>
              <a:rPr lang="ru-RU" dirty="0"/>
              <a:t>Взаимосвязи задач</a:t>
            </a:r>
          </a:p>
          <a:p>
            <a:pPr lvl="1"/>
            <a:r>
              <a:rPr lang="ru-RU" dirty="0"/>
              <a:t>Балансировка ресурсов </a:t>
            </a:r>
          </a:p>
          <a:p>
            <a:pPr lvl="1"/>
            <a:r>
              <a:rPr lang="ru-RU" dirty="0"/>
              <a:t>Критический путь</a:t>
            </a:r>
          </a:p>
          <a:p>
            <a:pPr lvl="1"/>
            <a:r>
              <a:rPr lang="ru-RU" dirty="0"/>
              <a:t>Принципы составления расписания</a:t>
            </a:r>
          </a:p>
          <a:p>
            <a:r>
              <a:rPr lang="ru-RU" dirty="0"/>
              <a:t>Согласование базового плана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40708" y="5807631"/>
            <a:ext cx="4951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4"/>
              </a:rPr>
              <a:t>http://</a:t>
            </a:r>
            <a:r>
              <a:rPr lang="ru-RU" dirty="0" smtClean="0">
                <a:hlinkClick r:id="rId4"/>
              </a:rPr>
              <a:t>en.wikipedia.org/wiki/Project_management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05903" y="1968377"/>
            <a:ext cx="1614738" cy="134851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0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Продолжим с планированием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8529" y="4064959"/>
            <a:ext cx="10515600" cy="19841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Что уже зафиксировано?</a:t>
            </a:r>
          </a:p>
          <a:p>
            <a:pPr marL="0" indent="0" algn="ctr">
              <a:buNone/>
            </a:pPr>
            <a:r>
              <a:rPr lang="ru-RU" sz="6000" dirty="0" smtClean="0">
                <a:latin typeface="Comic Sans MS" panose="030F0702030302020204" pitchFamily="66" charset="0"/>
              </a:rPr>
              <a:t>Следующий шаг?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7D1F-C100-4629-B5DF-0C327654E00B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21281237">
            <a:off x="3185022" y="1642819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Устав Проекта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 rot="19851401">
            <a:off x="248147" y="2040811"/>
            <a:ext cx="1707155" cy="2345178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ЗАПРОС </a:t>
            </a:r>
            <a:endParaRPr lang="ru-RU" sz="32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839299" y="2119989"/>
            <a:ext cx="1049215" cy="422257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157136" y="2119988"/>
            <a:ext cx="1049215" cy="422257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53519" y="1633931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СДР</a:t>
            </a:r>
            <a:endParaRPr lang="ru-RU" sz="3200" b="1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8512934" y="2119988"/>
            <a:ext cx="1049215" cy="422257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838110" y="1652172"/>
            <a:ext cx="1707155" cy="2348149"/>
          </a:xfrm>
          <a:prstGeom prst="rect">
            <a:avLst/>
          </a:prstGeom>
          <a:ln/>
        </p:spPr>
        <p:style>
          <a:lnRef idx="2">
            <a:schemeClr val="dk1"/>
          </a:lnRef>
          <a:fillRef idx="1003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sz="3200" dirty="0" smtClean="0"/>
          </a:p>
          <a:p>
            <a:pPr algn="ctr"/>
            <a:r>
              <a:rPr lang="ru-RU" sz="3200" b="1" dirty="0" smtClean="0"/>
              <a:t>???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2325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 Расписание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Дано: </a:t>
            </a:r>
          </a:p>
          <a:p>
            <a:pPr lvl="1"/>
            <a:r>
              <a:rPr lang="ru-RU" dirty="0" smtClean="0"/>
              <a:t>Материалы запроса, устава</a:t>
            </a:r>
          </a:p>
          <a:p>
            <a:pPr lvl="2"/>
            <a:r>
              <a:rPr lang="ru-RU" dirty="0" smtClean="0"/>
              <a:t>Цели, ограничения</a:t>
            </a:r>
          </a:p>
          <a:p>
            <a:pPr lvl="1"/>
            <a:r>
              <a:rPr lang="ru-RU" dirty="0" smtClean="0"/>
              <a:t>С</a:t>
            </a:r>
            <a:r>
              <a:rPr lang="ru-RU" dirty="0" smtClean="0"/>
              <a:t>труктура работ</a:t>
            </a:r>
          </a:p>
          <a:p>
            <a:r>
              <a:rPr lang="ru-RU" dirty="0" smtClean="0"/>
              <a:t>Цели: </a:t>
            </a:r>
          </a:p>
          <a:p>
            <a:pPr lvl="1"/>
            <a:r>
              <a:rPr lang="ru-RU" dirty="0" smtClean="0"/>
              <a:t>План работ для каждого исполнителя</a:t>
            </a:r>
          </a:p>
          <a:p>
            <a:pPr lvl="1"/>
            <a:r>
              <a:rPr lang="ru-RU" dirty="0" smtClean="0"/>
              <a:t>Расписание «сходится»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6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5220" y="383574"/>
            <a:ext cx="3573960" cy="20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Последовательное уточнение расписания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Последовательность фиксации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Структура работ</a:t>
            </a:r>
          </a:p>
          <a:p>
            <a:pPr lvl="1"/>
            <a:r>
              <a:rPr lang="ru-RU" dirty="0" smtClean="0"/>
              <a:t>+трудоемкость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Очерёдность и взаимосвязи активностей</a:t>
            </a:r>
          </a:p>
          <a:p>
            <a:pPr lvl="1"/>
            <a:r>
              <a:rPr lang="ru-RU" dirty="0" smtClean="0"/>
              <a:t>Предшественник/Последователь</a:t>
            </a:r>
          </a:p>
          <a:p>
            <a:pPr lvl="1"/>
            <a:r>
              <a:rPr lang="ru-RU" dirty="0" smtClean="0"/>
              <a:t>Ограничение на начало и окончание задачи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Назначение ресурсов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Расписание - привязка к «календарю»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7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871856" y="3714828"/>
            <a:ext cx="42206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!!! </a:t>
            </a:r>
            <a:r>
              <a:rPr lang="ru-RU" sz="2800" dirty="0" smtClean="0">
                <a:solidFill>
                  <a:srgbClr val="7030A0"/>
                </a:solidFill>
                <a:sym typeface="Wingdings" panose="05000000000000000000" pitchFamily="2" charset="2"/>
              </a:rPr>
              <a:t>Если задавать все ограничения сразу – расписание получится </a:t>
            </a:r>
            <a:r>
              <a:rPr lang="ru-RU" sz="2800" b="1" u="sng" dirty="0" smtClean="0">
                <a:solidFill>
                  <a:srgbClr val="7030A0"/>
                </a:solidFill>
                <a:sym typeface="Wingdings" panose="05000000000000000000" pitchFamily="2" charset="2"/>
              </a:rPr>
              <a:t>жестким </a:t>
            </a:r>
            <a:r>
              <a:rPr lang="ru-RU" sz="28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и неудобным для сведения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0312" y="891116"/>
            <a:ext cx="8461838" cy="8899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Концепция: взаимосвязи активностей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123" y="1855728"/>
            <a:ext cx="4295108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Взаимосвязи активностей</a:t>
            </a:r>
          </a:p>
          <a:p>
            <a:pPr lvl="1"/>
            <a:r>
              <a:rPr lang="ru-RU" dirty="0" smtClean="0"/>
              <a:t>Типы</a:t>
            </a:r>
          </a:p>
          <a:p>
            <a:pPr lvl="2"/>
            <a:r>
              <a:rPr lang="en-US" b="1" dirty="0" smtClean="0"/>
              <a:t>FS</a:t>
            </a:r>
          </a:p>
          <a:p>
            <a:pPr lvl="2"/>
            <a:r>
              <a:rPr lang="en-US" dirty="0" smtClean="0"/>
              <a:t>SS</a:t>
            </a:r>
            <a:endParaRPr lang="en-US" dirty="0"/>
          </a:p>
          <a:p>
            <a:pPr lvl="2"/>
            <a:r>
              <a:rPr lang="en-US" dirty="0" smtClean="0"/>
              <a:t>FF</a:t>
            </a:r>
          </a:p>
          <a:p>
            <a:pPr lvl="2"/>
            <a:r>
              <a:rPr lang="en-US" strike="sngStrike" dirty="0" smtClean="0"/>
              <a:t>SF</a:t>
            </a:r>
          </a:p>
          <a:p>
            <a:pPr lvl="1"/>
            <a:r>
              <a:rPr lang="ru-RU" dirty="0" smtClean="0"/>
              <a:t>Упреждения и задержки</a:t>
            </a:r>
          </a:p>
          <a:p>
            <a:r>
              <a:rPr lang="ru-RU" dirty="0" smtClean="0"/>
              <a:t>Особые случаи задач</a:t>
            </a:r>
          </a:p>
          <a:p>
            <a:pPr lvl="1"/>
            <a:r>
              <a:rPr lang="ru-RU" dirty="0" smtClean="0"/>
              <a:t>Групповая задача</a:t>
            </a:r>
          </a:p>
          <a:p>
            <a:pPr lvl="1"/>
            <a:r>
              <a:rPr lang="ru-RU" dirty="0" smtClean="0"/>
              <a:t>Контрольная точка</a:t>
            </a:r>
          </a:p>
          <a:p>
            <a:pPr lvl="2"/>
            <a:r>
              <a:rPr lang="ru-RU" dirty="0" smtClean="0"/>
              <a:t>«Нулевая активность»</a:t>
            </a:r>
          </a:p>
          <a:p>
            <a:pPr lvl="2"/>
            <a:r>
              <a:rPr lang="ru-RU" dirty="0" smtClean="0"/>
              <a:t>Внешние события</a:t>
            </a:r>
          </a:p>
          <a:p>
            <a:pPr lvl="2"/>
            <a:r>
              <a:rPr lang="ru-RU" strike="sngStrike" dirty="0" smtClean="0"/>
              <a:t>Крайний срок</a:t>
            </a:r>
          </a:p>
          <a:p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8</a:t>
            </a:fld>
            <a:endParaRPr lang="ru-RU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8988" y="1624629"/>
            <a:ext cx="7085248" cy="37172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AllLink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615" y="4287218"/>
            <a:ext cx="2478319" cy="156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57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Виды взаимосвязей активностей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B1E2-220C-46B2-B89F-88A4CDB8205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проектами исследования и разработки // #RnDm. Качалин Алексей // @kchln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B2643-A8C4-4D27-A6B7-37831186BDDC}" type="slidenum">
              <a:rPr lang="ru-RU" smtClean="0"/>
              <a:t>9</a:t>
            </a:fld>
            <a:endParaRPr lang="ru-RU"/>
          </a:p>
        </p:txBody>
      </p:sp>
      <p:pic>
        <p:nvPicPr>
          <p:cNvPr id="7" name="Picture 2" descr="AllLin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71" y="1825625"/>
            <a:ext cx="4382998" cy="276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382" y="4855574"/>
            <a:ext cx="2605018" cy="9875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4690" y="4898138"/>
            <a:ext cx="2278419" cy="11430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1555" y="4820377"/>
            <a:ext cx="3623697" cy="122085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5302" y="2688939"/>
            <a:ext cx="2496600" cy="153813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01902" y="1666911"/>
            <a:ext cx="1811717" cy="16155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3838" y="1690688"/>
            <a:ext cx="1793688" cy="131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11433</TotalTime>
  <Words>1508</Words>
  <Application>Microsoft Office PowerPoint</Application>
  <PresentationFormat>Широкоэкранный</PresentationFormat>
  <Paragraphs>388</Paragraphs>
  <Slides>24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Agency FB</vt:lpstr>
      <vt:lpstr>Arial</vt:lpstr>
      <vt:lpstr>Arial Black</vt:lpstr>
      <vt:lpstr>Calibri</vt:lpstr>
      <vt:lpstr>Calibri Light</vt:lpstr>
      <vt:lpstr>Comic Sans MS</vt:lpstr>
      <vt:lpstr>Proletariat</vt:lpstr>
      <vt:lpstr>Wingdings</vt:lpstr>
      <vt:lpstr>Office Theme</vt:lpstr>
      <vt:lpstr>Управление проектами исследования и разработки</vt:lpstr>
      <vt:lpstr>Курс: управление проектами исследования и разработки</vt:lpstr>
      <vt:lpstr>В прошлый раз: планирование, СДР</vt:lpstr>
      <vt:lpstr>План на сегодня</vt:lpstr>
      <vt:lpstr>Продолжим с планированием проекта</vt:lpstr>
      <vt:lpstr>Цель: Расписание проекта</vt:lpstr>
      <vt:lpstr>Последовательное уточнение расписания</vt:lpstr>
      <vt:lpstr>Концепция: взаимосвязи активностей</vt:lpstr>
      <vt:lpstr>Виды взаимосвязей активностей</vt:lpstr>
      <vt:lpstr>Концепция: доступность ресурсов</vt:lpstr>
      <vt:lpstr>Процедуры планирования и техники</vt:lpstr>
      <vt:lpstr>Работа с расписанием - «сведение» расписания</vt:lpstr>
      <vt:lpstr>PERT</vt:lpstr>
      <vt:lpstr>Техники анализа при планировании: 3 Point Est</vt:lpstr>
      <vt:lpstr>Метод анализа критического пути/цепи</vt:lpstr>
      <vt:lpstr>Сжатие расписания</vt:lpstr>
      <vt:lpstr>Что/как ещё анализируют при сведении расписания</vt:lpstr>
      <vt:lpstr>Риски – что делать</vt:lpstr>
      <vt:lpstr>Итеративные методики</vt:lpstr>
      <vt:lpstr>Утверждение расписания проекта</vt:lpstr>
      <vt:lpstr>Дальше</vt:lpstr>
      <vt:lpstr>Основное за сегодня</vt:lpstr>
      <vt:lpstr>Читай @ Применяй</vt:lpstr>
      <vt:lpstr>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Kachalin Aleksey</dc:creator>
  <cp:lastModifiedBy>Kachalin Aleksey</cp:lastModifiedBy>
  <cp:revision>240</cp:revision>
  <dcterms:created xsi:type="dcterms:W3CDTF">2015-02-27T07:54:33Z</dcterms:created>
  <dcterms:modified xsi:type="dcterms:W3CDTF">2015-03-30T21:37:42Z</dcterms:modified>
</cp:coreProperties>
</file>